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4" r:id="rId2"/>
    <p:sldMasterId id="2147483677" r:id="rId3"/>
    <p:sldMasterId id="2147483680" r:id="rId4"/>
    <p:sldMasterId id="2147483683" r:id="rId5"/>
    <p:sldMasterId id="2147483685" r:id="rId6"/>
  </p:sldMasterIdLst>
  <p:notesMasterIdLst>
    <p:notesMasterId r:id="rId18"/>
  </p:notesMasterIdLst>
  <p:handoutMasterIdLst>
    <p:handoutMasterId r:id="rId19"/>
  </p:handoutMasterIdLst>
  <p:sldIdLst>
    <p:sldId id="259" r:id="rId7"/>
    <p:sldId id="284" r:id="rId8"/>
    <p:sldId id="283" r:id="rId9"/>
    <p:sldId id="288" r:id="rId10"/>
    <p:sldId id="289" r:id="rId11"/>
    <p:sldId id="278" r:id="rId12"/>
    <p:sldId id="281" r:id="rId13"/>
    <p:sldId id="285" r:id="rId14"/>
    <p:sldId id="286" r:id="rId15"/>
    <p:sldId id="287" r:id="rId16"/>
    <p:sldId id="271"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524">
          <p15:clr>
            <a:srgbClr val="A4A3A4"/>
          </p15:clr>
        </p15:guide>
        <p15:guide id="4" pos="26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ly COLLINGRIDGE" initials="SC" lastIdx="12" clrIdx="0">
    <p:extLst>
      <p:ext uri="{19B8F6BF-5375-455C-9EA6-DF929625EA0E}">
        <p15:presenceInfo xmlns:p15="http://schemas.microsoft.com/office/powerpoint/2012/main" userId="S::sally_collingridge@escardio.net::bbed4dc1-00b7-474a-8549-18dc7b873d66" providerId="AD"/>
      </p:ext>
    </p:extLst>
  </p:cmAuthor>
  <p:cmAuthor id="2" name="Laure-Emmanuelle PEYRET" initials="LP" lastIdx="7" clrIdx="1">
    <p:extLst>
      <p:ext uri="{19B8F6BF-5375-455C-9EA6-DF929625EA0E}">
        <p15:presenceInfo xmlns:p15="http://schemas.microsoft.com/office/powerpoint/2012/main" userId="S::laure-emmanuelle_peyret@escardio.net::96dd4d06-5b74-42e8-b054-0c0a8419b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022"/>
    <a:srgbClr val="EE8684"/>
    <a:srgbClr val="FF8E88"/>
    <a:srgbClr val="FF9E9A"/>
    <a:srgbClr val="F07918"/>
    <a:srgbClr val="008D36"/>
    <a:srgbClr val="552682"/>
    <a:srgbClr val="01ABAA"/>
    <a:srgbClr val="23629E"/>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761" autoAdjust="0"/>
    <p:restoredTop sz="86418"/>
  </p:normalViewPr>
  <p:slideViewPr>
    <p:cSldViewPr showGuides="1">
      <p:cViewPr varScale="1">
        <p:scale>
          <a:sx n="120" d="100"/>
          <a:sy n="120" d="100"/>
        </p:scale>
        <p:origin x="114" y="408"/>
      </p:cViewPr>
      <p:guideLst>
        <p:guide orient="horz" pos="1620"/>
        <p:guide pos="2880"/>
        <p:guide pos="5524"/>
        <p:guide pos="269"/>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4CCA8C-2727-A54D-B40F-70CF9669C616}" type="datetimeFigureOut">
              <a:rPr lang="fr-FR"/>
              <a:pPr/>
              <a:t>05/06/2023</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EFCA3-4FB0-F648-923A-3843471D4321}" type="slidenum">
              <a:rPr/>
              <a:pPr/>
              <a:t>‹#›</a:t>
            </a:fld>
            <a:endParaRPr lang="fr-FR"/>
          </a:p>
        </p:txBody>
      </p:sp>
    </p:spTree>
    <p:extLst>
      <p:ext uri="{BB962C8B-B14F-4D97-AF65-F5344CB8AC3E}">
        <p14:creationId xmlns:p14="http://schemas.microsoft.com/office/powerpoint/2010/main" val="2204206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7D4E0-ADF2-4269-A368-F8657ABA7EB7}" type="datetimeFigureOut">
              <a:rPr lang="en-US" smtClean="0"/>
              <a:pPr/>
              <a:t>6/5/2023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8DCFB2-2FC4-4A48-85D8-914292BD17B8}" type="slidenum">
              <a:rPr lang="en-GB" smtClean="0"/>
              <a:pPr/>
              <a:t>‹#›</a:t>
            </a:fld>
            <a:endParaRPr lang="en-GB"/>
          </a:p>
        </p:txBody>
      </p:sp>
    </p:spTree>
    <p:extLst>
      <p:ext uri="{BB962C8B-B14F-4D97-AF65-F5344CB8AC3E}">
        <p14:creationId xmlns:p14="http://schemas.microsoft.com/office/powerpoint/2010/main" val="225851543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1</a:t>
            </a:fld>
            <a:endParaRPr lang="en-GB"/>
          </a:p>
        </p:txBody>
      </p:sp>
    </p:spTree>
    <p:extLst>
      <p:ext uri="{BB962C8B-B14F-4D97-AF65-F5344CB8AC3E}">
        <p14:creationId xmlns:p14="http://schemas.microsoft.com/office/powerpoint/2010/main" val="276154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8DCFB2-2FC4-4A48-85D8-914292BD17B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152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BA8DCFB2-2FC4-4A48-85D8-914292BD17B8}" type="slidenum">
              <a:rPr lang="en-GB" smtClean="0"/>
              <a:pPr/>
              <a:t>11</a:t>
            </a:fld>
            <a:endParaRPr lang="en-GB"/>
          </a:p>
        </p:txBody>
      </p:sp>
    </p:spTree>
    <p:extLst>
      <p:ext uri="{BB962C8B-B14F-4D97-AF65-F5344CB8AC3E}">
        <p14:creationId xmlns:p14="http://schemas.microsoft.com/office/powerpoint/2010/main" val="19815761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spTree>
      <p:nvGrpSpPr>
        <p:cNvPr id="1" name=""/>
        <p:cNvGrpSpPr/>
        <p:nvPr/>
      </p:nvGrpSpPr>
      <p:grpSpPr>
        <a:xfrm>
          <a:off x="0" y="0"/>
          <a:ext cx="0" cy="0"/>
          <a:chOff x="0" y="0"/>
          <a:chExt cx="0" cy="0"/>
        </a:xfrm>
      </p:grpSpPr>
      <p:cxnSp>
        <p:nvCxnSpPr>
          <p:cNvPr id="23" name="Connecteur droit 22">
            <a:extLst>
              <a:ext uri="{FF2B5EF4-FFF2-40B4-BE49-F238E27FC236}">
                <a16:creationId xmlns:a16="http://schemas.microsoft.com/office/drawing/2014/main" id="{9C2774E4-5C64-4C62-984F-3967F8EB8213}"/>
              </a:ext>
            </a:extLst>
          </p:cNvPr>
          <p:cNvCxnSpPr>
            <a:cxnSpLocks/>
          </p:cNvCxnSpPr>
          <p:nvPr userDrawn="1"/>
        </p:nvCxnSpPr>
        <p:spPr>
          <a:xfrm>
            <a:off x="0" y="627534"/>
            <a:ext cx="9144000"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8241F9B-0D2C-427A-A3BB-2BECB174CFED}"/>
              </a:ext>
            </a:extLst>
          </p:cNvPr>
          <p:cNvCxnSpPr>
            <a:cxnSpLocks/>
          </p:cNvCxnSpPr>
          <p:nvPr userDrawn="1"/>
        </p:nvCxnSpPr>
        <p:spPr>
          <a:xfrm>
            <a:off x="0" y="4515966"/>
            <a:ext cx="7380312"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80363E9-1308-4C0E-BDA5-CF390AD35CAC}"/>
              </a:ext>
            </a:extLst>
          </p:cNvPr>
          <p:cNvCxnSpPr>
            <a:cxnSpLocks/>
          </p:cNvCxnSpPr>
          <p:nvPr userDrawn="1"/>
        </p:nvCxnSpPr>
        <p:spPr>
          <a:xfrm>
            <a:off x="611560" y="0"/>
            <a:ext cx="0" cy="514350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33F0FED1-B8F9-445B-959A-F64BB176898C}"/>
              </a:ext>
            </a:extLst>
          </p:cNvPr>
          <p:cNvSpPr/>
          <p:nvPr userDrawn="1"/>
        </p:nvSpPr>
        <p:spPr>
          <a:xfrm>
            <a:off x="539552" y="555526"/>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0F7C9BB3-3FAB-4AF6-A672-13B009C327B3}"/>
              </a:ext>
            </a:extLst>
          </p:cNvPr>
          <p:cNvSpPr/>
          <p:nvPr userDrawn="1"/>
        </p:nvSpPr>
        <p:spPr>
          <a:xfrm>
            <a:off x="563197" y="3963547"/>
            <a:ext cx="96725" cy="96725"/>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4953AD7C-105B-44C2-B8FA-6295064382B1}"/>
              </a:ext>
            </a:extLst>
          </p:cNvPr>
          <p:cNvSpPr/>
          <p:nvPr userDrawn="1"/>
        </p:nvSpPr>
        <p:spPr>
          <a:xfrm>
            <a:off x="539552" y="4443958"/>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a:extLst>
              <a:ext uri="{FF2B5EF4-FFF2-40B4-BE49-F238E27FC236}">
                <a16:creationId xmlns:a16="http://schemas.microsoft.com/office/drawing/2014/main" id="{B770CC4A-0144-496C-B843-8E6984A9BF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6336" y="4299942"/>
            <a:ext cx="1122573" cy="501878"/>
          </a:xfrm>
          <a:prstGeom prst="rect">
            <a:avLst/>
          </a:prstGeom>
        </p:spPr>
      </p:pic>
      <p:sp>
        <p:nvSpPr>
          <p:cNvPr id="33" name="Espace réservé du texte 32">
            <a:extLst>
              <a:ext uri="{FF2B5EF4-FFF2-40B4-BE49-F238E27FC236}">
                <a16:creationId xmlns:a16="http://schemas.microsoft.com/office/drawing/2014/main" id="{E87A3DCC-5F52-46C1-83E5-0DCD52BF0AF8}"/>
              </a:ext>
            </a:extLst>
          </p:cNvPr>
          <p:cNvSpPr>
            <a:spLocks noGrp="1" noChangeAspect="1"/>
          </p:cNvSpPr>
          <p:nvPr>
            <p:ph type="body" sz="quarter" idx="10" hasCustomPrompt="1"/>
          </p:nvPr>
        </p:nvSpPr>
        <p:spPr>
          <a:xfrm>
            <a:off x="1039771" y="2517053"/>
            <a:ext cx="6844590" cy="584775"/>
          </a:xfrm>
          <a:prstGeom prst="rect">
            <a:avLst/>
          </a:prstGeom>
        </p:spPr>
        <p:txBody>
          <a:bodyPr wrap="square">
            <a:spAutoFit/>
          </a:bodyPr>
          <a:lstStyle>
            <a:lvl1pPr marL="0" indent="0">
              <a:buNone/>
              <a:defRPr sz="16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A short description about the subject of the presentation. Can be used as a subtitle. </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1043597" y="3961569"/>
            <a:ext cx="5688626" cy="288032"/>
          </a:xfrm>
          <a:prstGeom prst="rect">
            <a:avLst/>
          </a:prstGeom>
        </p:spPr>
        <p:txBody>
          <a:bodyPr>
            <a:noAutofit/>
          </a:bodyPr>
          <a:lstStyle>
            <a:lvl1pPr marL="0" indent="0">
              <a:buNone/>
              <a:defRPr sz="1600" b="0">
                <a:solidFill>
                  <a:srgbClr val="AE1022"/>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Presentation date</a:t>
            </a:r>
          </a:p>
        </p:txBody>
      </p:sp>
      <p:sp>
        <p:nvSpPr>
          <p:cNvPr id="15" name="Espace réservé du texte 32">
            <a:extLst>
              <a:ext uri="{FF2B5EF4-FFF2-40B4-BE49-F238E27FC236}">
                <a16:creationId xmlns:a16="http://schemas.microsoft.com/office/drawing/2014/main" id="{DFFB4CC0-14B2-483B-83A6-DA9CE43781CA}"/>
              </a:ext>
            </a:extLst>
          </p:cNvPr>
          <p:cNvSpPr>
            <a:spLocks noGrp="1"/>
          </p:cNvSpPr>
          <p:nvPr>
            <p:ph type="body" sz="quarter" idx="13" hasCustomPrompt="1"/>
          </p:nvPr>
        </p:nvSpPr>
        <p:spPr>
          <a:xfrm>
            <a:off x="1043610" y="3577877"/>
            <a:ext cx="5688619" cy="290018"/>
          </a:xfrm>
          <a:prstGeom prst="rect">
            <a:avLst/>
          </a:prstGeom>
        </p:spPr>
        <p:txBody>
          <a:bodyPr>
            <a:noAutofit/>
          </a:bodyPr>
          <a:lstStyle>
            <a:lvl1pPr marL="0" indent="0">
              <a:buNone/>
              <a:defRPr sz="1600" b="0">
                <a:solidFill>
                  <a:schemeClr val="tx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Presenter Name</a:t>
            </a:r>
          </a:p>
        </p:txBody>
      </p:sp>
      <p:sp>
        <p:nvSpPr>
          <p:cNvPr id="17" name="Espace réservé du texte 32">
            <a:extLst>
              <a:ext uri="{FF2B5EF4-FFF2-40B4-BE49-F238E27FC236}">
                <a16:creationId xmlns:a16="http://schemas.microsoft.com/office/drawing/2014/main" id="{495DAAF3-5ADD-3B4B-9B4A-F80003C2F6E4}"/>
              </a:ext>
            </a:extLst>
          </p:cNvPr>
          <p:cNvSpPr>
            <a:spLocks noGrp="1" noChangeAspect="1"/>
          </p:cNvSpPr>
          <p:nvPr>
            <p:ph type="body" sz="quarter" idx="14" hasCustomPrompt="1"/>
          </p:nvPr>
        </p:nvSpPr>
        <p:spPr>
          <a:xfrm>
            <a:off x="1043610" y="927760"/>
            <a:ext cx="6768746" cy="833178"/>
          </a:xfrm>
          <a:prstGeom prst="rect">
            <a:avLst/>
          </a:prstGeom>
        </p:spPr>
        <p:txBody>
          <a:bodyPr wrap="square" lIns="90000" tIns="46800" rIns="90000" bIns="46800">
            <a:spAutoFit/>
          </a:bodyPr>
          <a:lstStyle>
            <a:lvl1pPr marL="0" indent="0">
              <a:spcBef>
                <a:spcPts val="600"/>
              </a:spcBef>
              <a:buNone/>
              <a:defRPr sz="4800" b="1" i="0" baseline="0">
                <a:solidFill>
                  <a:schemeClr val="accent1"/>
                </a:solidFill>
                <a:latin typeface="+mn-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Presentation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C727-ACA6-7E3F-A083-55E2D78EACCB}"/>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93538776-3DF9-9E35-B405-D83FEA302702}"/>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DF942356-AC5B-90B4-E4DB-EE65439B4345}"/>
              </a:ext>
            </a:extLst>
          </p:cNvPr>
          <p:cNvSpPr>
            <a:spLocks noGrp="1"/>
          </p:cNvSpPr>
          <p:nvPr>
            <p:ph type="dt" sz="half" idx="10"/>
          </p:nvPr>
        </p:nvSpPr>
        <p:spPr>
          <a:xfrm>
            <a:off x="628650" y="4767263"/>
            <a:ext cx="2057400" cy="274637"/>
          </a:xfrm>
          <a:prstGeom prst="rect">
            <a:avLst/>
          </a:prstGeom>
        </p:spPr>
        <p:txBody>
          <a:bodyPr/>
          <a:lstStyle/>
          <a:p>
            <a:fld id="{2FB9624B-624B-9A4E-A001-2EEE892E853B}" type="datetimeFigureOut">
              <a:rPr lang="en-FR" smtClean="0"/>
              <a:t>06/05/2023</a:t>
            </a:fld>
            <a:endParaRPr lang="en-FR"/>
          </a:p>
        </p:txBody>
      </p:sp>
      <p:sp>
        <p:nvSpPr>
          <p:cNvPr id="5" name="Footer Placeholder 4">
            <a:extLst>
              <a:ext uri="{FF2B5EF4-FFF2-40B4-BE49-F238E27FC236}">
                <a16:creationId xmlns:a16="http://schemas.microsoft.com/office/drawing/2014/main" id="{FCACEE54-D9C9-B249-6D14-D43DE1D2326E}"/>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6918FB7F-AE71-0688-ACFE-5B6962C3EB04}"/>
              </a:ext>
            </a:extLst>
          </p:cNvPr>
          <p:cNvSpPr>
            <a:spLocks noGrp="1"/>
          </p:cNvSpPr>
          <p:nvPr>
            <p:ph type="sldNum" sz="quarter" idx="12"/>
          </p:nvPr>
        </p:nvSpPr>
        <p:spPr>
          <a:xfrm>
            <a:off x="6457950" y="4767263"/>
            <a:ext cx="2057400" cy="274637"/>
          </a:xfrm>
          <a:prstGeom prst="rect">
            <a:avLst/>
          </a:prstGeom>
        </p:spPr>
        <p:txBody>
          <a:bodyPr/>
          <a:lstStyle/>
          <a:p>
            <a:fld id="{122D7074-9D0D-F549-BFCB-063B07C4A634}" type="slidenum">
              <a:rPr lang="en-FR" smtClean="0"/>
              <a:t>‹#›</a:t>
            </a:fld>
            <a:endParaRPr lang="en-FR"/>
          </a:p>
        </p:txBody>
      </p:sp>
    </p:spTree>
    <p:extLst>
      <p:ext uri="{BB962C8B-B14F-4D97-AF65-F5344CB8AC3E}">
        <p14:creationId xmlns:p14="http://schemas.microsoft.com/office/powerpoint/2010/main" val="2754364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168B2-D0D8-68C6-2695-C790119985A5}"/>
              </a:ext>
            </a:extLst>
          </p:cNvPr>
          <p:cNvSpPr>
            <a:spLocks noGrp="1"/>
          </p:cNvSpPr>
          <p:nvPr>
            <p:ph type="title"/>
          </p:nvPr>
        </p:nvSpPr>
        <p:spPr>
          <a:xfrm>
            <a:off x="628650" y="274638"/>
            <a:ext cx="7886700" cy="993775"/>
          </a:xfrm>
          <a:prstGeom prst="rect">
            <a:avLst/>
          </a:prstGeom>
        </p:spPr>
        <p:txBody>
          <a:bodyPr/>
          <a:lstStyle/>
          <a:p>
            <a:r>
              <a:rPr lang="en-GB" dirty="0"/>
              <a:t>Click to edit Master title style</a:t>
            </a:r>
            <a:endParaRPr lang="en-FR" dirty="0"/>
          </a:p>
        </p:txBody>
      </p:sp>
      <p:sp>
        <p:nvSpPr>
          <p:cNvPr id="3" name="Content Placeholder 2">
            <a:extLst>
              <a:ext uri="{FF2B5EF4-FFF2-40B4-BE49-F238E27FC236}">
                <a16:creationId xmlns:a16="http://schemas.microsoft.com/office/drawing/2014/main" id="{D7669D37-EED4-8807-E0B7-201D03695136}"/>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5780D566-4F3D-792B-1C74-87292E58A940}"/>
              </a:ext>
            </a:extLst>
          </p:cNvPr>
          <p:cNvSpPr>
            <a:spLocks noGrp="1"/>
          </p:cNvSpPr>
          <p:nvPr>
            <p:ph type="dt" sz="half" idx="10"/>
          </p:nvPr>
        </p:nvSpPr>
        <p:spPr>
          <a:xfrm>
            <a:off x="628650" y="4767263"/>
            <a:ext cx="2057400" cy="274637"/>
          </a:xfrm>
          <a:prstGeom prst="rect">
            <a:avLst/>
          </a:prstGeom>
        </p:spPr>
        <p:txBody>
          <a:bodyPr/>
          <a:lstStyle/>
          <a:p>
            <a:fld id="{2FB9624B-624B-9A4E-A001-2EEE892E853B}" type="datetimeFigureOut">
              <a:rPr lang="en-FR" smtClean="0"/>
              <a:t>06/05/2023</a:t>
            </a:fld>
            <a:endParaRPr lang="en-FR"/>
          </a:p>
        </p:txBody>
      </p:sp>
      <p:sp>
        <p:nvSpPr>
          <p:cNvPr id="5" name="Footer Placeholder 4">
            <a:extLst>
              <a:ext uri="{FF2B5EF4-FFF2-40B4-BE49-F238E27FC236}">
                <a16:creationId xmlns:a16="http://schemas.microsoft.com/office/drawing/2014/main" id="{E2EFC398-F528-B972-716E-86777C58D041}"/>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3C0BC2EA-F1D3-E2B9-FAC6-2E2CD4625442}"/>
              </a:ext>
            </a:extLst>
          </p:cNvPr>
          <p:cNvSpPr>
            <a:spLocks noGrp="1"/>
          </p:cNvSpPr>
          <p:nvPr>
            <p:ph type="sldNum" sz="quarter" idx="12"/>
          </p:nvPr>
        </p:nvSpPr>
        <p:spPr>
          <a:xfrm>
            <a:off x="6457950" y="4767263"/>
            <a:ext cx="2057400" cy="274637"/>
          </a:xfrm>
          <a:prstGeom prst="rect">
            <a:avLst/>
          </a:prstGeom>
        </p:spPr>
        <p:txBody>
          <a:bodyPr/>
          <a:lstStyle/>
          <a:p>
            <a:fld id="{122D7074-9D0D-F549-BFCB-063B07C4A634}" type="slidenum">
              <a:rPr lang="en-FR" smtClean="0"/>
              <a:t>‹#›</a:t>
            </a:fld>
            <a:endParaRPr lang="en-FR"/>
          </a:p>
        </p:txBody>
      </p:sp>
    </p:spTree>
    <p:extLst>
      <p:ext uri="{BB962C8B-B14F-4D97-AF65-F5344CB8AC3E}">
        <p14:creationId xmlns:p14="http://schemas.microsoft.com/office/powerpoint/2010/main" val="999502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0DF6-4A47-A6C6-0133-2E28C763C420}"/>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8E0DF837-19EC-226D-EAAA-22182B496ADA}"/>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5D33EC18-64FA-DE51-92DD-7F31C8BCFDF7}"/>
              </a:ext>
            </a:extLst>
          </p:cNvPr>
          <p:cNvSpPr>
            <a:spLocks noGrp="1"/>
          </p:cNvSpPr>
          <p:nvPr>
            <p:ph type="dt" sz="half" idx="10"/>
          </p:nvPr>
        </p:nvSpPr>
        <p:spPr>
          <a:xfrm>
            <a:off x="628650" y="4767263"/>
            <a:ext cx="2057400" cy="274637"/>
          </a:xfrm>
          <a:prstGeom prst="rect">
            <a:avLst/>
          </a:prstGeom>
        </p:spPr>
        <p:txBody>
          <a:bodyPr/>
          <a:lstStyle/>
          <a:p>
            <a:fld id="{D5F475A1-96AD-E447-BA38-4563C5720479}" type="datetimeFigureOut">
              <a:rPr lang="en-FR" smtClean="0"/>
              <a:t>06/05/2023</a:t>
            </a:fld>
            <a:endParaRPr lang="en-FR"/>
          </a:p>
        </p:txBody>
      </p:sp>
      <p:sp>
        <p:nvSpPr>
          <p:cNvPr id="5" name="Footer Placeholder 4">
            <a:extLst>
              <a:ext uri="{FF2B5EF4-FFF2-40B4-BE49-F238E27FC236}">
                <a16:creationId xmlns:a16="http://schemas.microsoft.com/office/drawing/2014/main" id="{6F0E881E-C1DC-47F4-53CB-53969EFF27C5}"/>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3DF6447D-665F-20CE-D7EF-1F261C14EEFD}"/>
              </a:ext>
            </a:extLst>
          </p:cNvPr>
          <p:cNvSpPr>
            <a:spLocks noGrp="1"/>
          </p:cNvSpPr>
          <p:nvPr>
            <p:ph type="sldNum" sz="quarter" idx="12"/>
          </p:nvPr>
        </p:nvSpPr>
        <p:spPr>
          <a:xfrm>
            <a:off x="6457950" y="4767263"/>
            <a:ext cx="2057400" cy="274637"/>
          </a:xfrm>
          <a:prstGeom prst="rect">
            <a:avLst/>
          </a:prstGeom>
        </p:spPr>
        <p:txBody>
          <a:bodyPr/>
          <a:lstStyle/>
          <a:p>
            <a:fld id="{C16BA7EF-1633-B44D-AD9E-5D7567166CDB}" type="slidenum">
              <a:rPr lang="en-FR" smtClean="0"/>
              <a:t>‹#›</a:t>
            </a:fld>
            <a:endParaRPr lang="en-FR"/>
          </a:p>
        </p:txBody>
      </p:sp>
    </p:spTree>
    <p:extLst>
      <p:ext uri="{BB962C8B-B14F-4D97-AF65-F5344CB8AC3E}">
        <p14:creationId xmlns:p14="http://schemas.microsoft.com/office/powerpoint/2010/main" val="4183283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2701-8C5D-3206-F5DD-709018BBEBAC}"/>
              </a:ext>
            </a:extLst>
          </p:cNvPr>
          <p:cNvSpPr>
            <a:spLocks noGrp="1"/>
          </p:cNvSpPr>
          <p:nvPr>
            <p:ph type="title"/>
          </p:nvPr>
        </p:nvSpPr>
        <p:spPr>
          <a:xfrm>
            <a:off x="628650" y="274638"/>
            <a:ext cx="7886700" cy="993775"/>
          </a:xfrm>
          <a:prstGeom prst="rect">
            <a:avLst/>
          </a:prstGeom>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163D74E1-EBB7-476D-7322-8F613EE0E2F8}"/>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C8FE460B-9653-5C2E-6C3A-127042BA3387}"/>
              </a:ext>
            </a:extLst>
          </p:cNvPr>
          <p:cNvSpPr>
            <a:spLocks noGrp="1"/>
          </p:cNvSpPr>
          <p:nvPr>
            <p:ph type="dt" sz="half" idx="10"/>
          </p:nvPr>
        </p:nvSpPr>
        <p:spPr>
          <a:xfrm>
            <a:off x="628650" y="4767263"/>
            <a:ext cx="2057400" cy="274637"/>
          </a:xfrm>
          <a:prstGeom prst="rect">
            <a:avLst/>
          </a:prstGeom>
        </p:spPr>
        <p:txBody>
          <a:bodyPr/>
          <a:lstStyle/>
          <a:p>
            <a:fld id="{D5F475A1-96AD-E447-BA38-4563C5720479}" type="datetimeFigureOut">
              <a:rPr lang="en-FR" smtClean="0"/>
              <a:t>06/05/2023</a:t>
            </a:fld>
            <a:endParaRPr lang="en-FR"/>
          </a:p>
        </p:txBody>
      </p:sp>
      <p:sp>
        <p:nvSpPr>
          <p:cNvPr id="5" name="Footer Placeholder 4">
            <a:extLst>
              <a:ext uri="{FF2B5EF4-FFF2-40B4-BE49-F238E27FC236}">
                <a16:creationId xmlns:a16="http://schemas.microsoft.com/office/drawing/2014/main" id="{CB1362FA-220B-69BC-60D1-D01F671F0E46}"/>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BF668B29-BCAF-506F-9C66-0F8CC9F2893B}"/>
              </a:ext>
            </a:extLst>
          </p:cNvPr>
          <p:cNvSpPr>
            <a:spLocks noGrp="1"/>
          </p:cNvSpPr>
          <p:nvPr>
            <p:ph type="sldNum" sz="quarter" idx="12"/>
          </p:nvPr>
        </p:nvSpPr>
        <p:spPr>
          <a:xfrm>
            <a:off x="6457950" y="4767263"/>
            <a:ext cx="2057400" cy="274637"/>
          </a:xfrm>
          <a:prstGeom prst="rect">
            <a:avLst/>
          </a:prstGeom>
        </p:spPr>
        <p:txBody>
          <a:bodyPr/>
          <a:lstStyle/>
          <a:p>
            <a:fld id="{C16BA7EF-1633-B44D-AD9E-5D7567166CDB}" type="slidenum">
              <a:rPr lang="en-FR" smtClean="0"/>
              <a:t>‹#›</a:t>
            </a:fld>
            <a:endParaRPr lang="en-FR"/>
          </a:p>
        </p:txBody>
      </p:sp>
    </p:spTree>
    <p:extLst>
      <p:ext uri="{BB962C8B-B14F-4D97-AF65-F5344CB8AC3E}">
        <p14:creationId xmlns:p14="http://schemas.microsoft.com/office/powerpoint/2010/main" val="4229975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937B-6BBF-EA05-7202-34DAD60205E7}"/>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C0808228-ED3D-959B-0B94-3FDD88EC2B5A}"/>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4E4D6EDA-D580-A7A9-3D7E-5B50ABC1EE2D}"/>
              </a:ext>
            </a:extLst>
          </p:cNvPr>
          <p:cNvSpPr>
            <a:spLocks noGrp="1"/>
          </p:cNvSpPr>
          <p:nvPr>
            <p:ph type="dt" sz="half" idx="10"/>
          </p:nvPr>
        </p:nvSpPr>
        <p:spPr>
          <a:xfrm>
            <a:off x="628650" y="4767263"/>
            <a:ext cx="2057400" cy="274637"/>
          </a:xfrm>
          <a:prstGeom prst="rect">
            <a:avLst/>
          </a:prstGeom>
        </p:spPr>
        <p:txBody>
          <a:bodyPr/>
          <a:lstStyle/>
          <a:p>
            <a:fld id="{623C7BCA-09CA-A84A-93D3-02CD67A63794}" type="datetimeFigureOut">
              <a:rPr lang="en-FR" smtClean="0"/>
              <a:t>06/05/2023</a:t>
            </a:fld>
            <a:endParaRPr lang="en-FR"/>
          </a:p>
        </p:txBody>
      </p:sp>
      <p:sp>
        <p:nvSpPr>
          <p:cNvPr id="5" name="Footer Placeholder 4">
            <a:extLst>
              <a:ext uri="{FF2B5EF4-FFF2-40B4-BE49-F238E27FC236}">
                <a16:creationId xmlns:a16="http://schemas.microsoft.com/office/drawing/2014/main" id="{C833D7BE-D013-CAAE-5174-41A78908AE88}"/>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6AF11599-7FE9-F48F-048B-519FEB7165F5}"/>
              </a:ext>
            </a:extLst>
          </p:cNvPr>
          <p:cNvSpPr>
            <a:spLocks noGrp="1"/>
          </p:cNvSpPr>
          <p:nvPr>
            <p:ph type="sldNum" sz="quarter" idx="12"/>
          </p:nvPr>
        </p:nvSpPr>
        <p:spPr>
          <a:xfrm>
            <a:off x="6457950" y="4767263"/>
            <a:ext cx="2057400" cy="274637"/>
          </a:xfrm>
          <a:prstGeom prst="rect">
            <a:avLst/>
          </a:prstGeom>
        </p:spPr>
        <p:txBody>
          <a:bodyPr/>
          <a:lstStyle/>
          <a:p>
            <a:fld id="{54B735F9-B322-F347-9560-26F689C76AD5}" type="slidenum">
              <a:rPr lang="en-FR" smtClean="0"/>
              <a:t>‹#›</a:t>
            </a:fld>
            <a:endParaRPr lang="en-FR"/>
          </a:p>
        </p:txBody>
      </p:sp>
    </p:spTree>
    <p:extLst>
      <p:ext uri="{BB962C8B-B14F-4D97-AF65-F5344CB8AC3E}">
        <p14:creationId xmlns:p14="http://schemas.microsoft.com/office/powerpoint/2010/main" val="1075727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80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tra Content">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EC9FD404-747D-47CF-8BD6-85DE35A09CA4}"/>
              </a:ext>
            </a:extLst>
          </p:cNvPr>
          <p:cNvSpPr>
            <a:spLocks noGrp="1"/>
          </p:cNvSpPr>
          <p:nvPr>
            <p:ph type="body" sz="quarter" idx="10" hasCustomPrompt="1"/>
          </p:nvPr>
        </p:nvSpPr>
        <p:spPr>
          <a:xfrm>
            <a:off x="324618" y="339502"/>
            <a:ext cx="7631757" cy="432048"/>
          </a:xfrm>
          <a:prstGeom prst="rect">
            <a:avLst/>
          </a:prstGeom>
        </p:spPr>
        <p:txBody>
          <a:bodyPr>
            <a:noAutofit/>
          </a:bodyPr>
          <a:lstStyle>
            <a:lvl1pPr marL="0" indent="0">
              <a:lnSpc>
                <a:spcPts val="2500"/>
              </a:lnSpc>
              <a:spcBef>
                <a:spcPts val="0"/>
              </a:spcBef>
              <a:buNone/>
              <a:defRPr sz="2800" b="1">
                <a:solidFill>
                  <a:schemeClr val="accent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First line of the headline</a:t>
            </a:r>
          </a:p>
        </p:txBody>
      </p:sp>
      <p:sp>
        <p:nvSpPr>
          <p:cNvPr id="6" name="Content Placeholder 4">
            <a:extLst>
              <a:ext uri="{FF2B5EF4-FFF2-40B4-BE49-F238E27FC236}">
                <a16:creationId xmlns:a16="http://schemas.microsoft.com/office/drawing/2014/main" id="{448225EB-A123-4416-BF74-09996F924290}"/>
              </a:ext>
            </a:extLst>
          </p:cNvPr>
          <p:cNvSpPr>
            <a:spLocks noGrp="1"/>
          </p:cNvSpPr>
          <p:nvPr>
            <p:ph sz="quarter" idx="11"/>
          </p:nvPr>
        </p:nvSpPr>
        <p:spPr>
          <a:xfrm>
            <a:off x="323850" y="915566"/>
            <a:ext cx="7632700" cy="3890434"/>
          </a:xfrm>
          <a:prstGeom prst="rect">
            <a:avLst/>
          </a:prstGeom>
        </p:spPr>
        <p:txBody>
          <a:bodyPr/>
          <a:lstStyle>
            <a:lvl1pPr marL="180975" indent="-180975" defTabSz="360000">
              <a:buFont typeface="Arial" panose="020B0604020202020204" pitchFamily="34" charset="0"/>
              <a:buChar char="•"/>
              <a:defRPr>
                <a:solidFill>
                  <a:schemeClr val="tx1"/>
                </a:solidFill>
                <a:latin typeface="+mn-lt"/>
              </a:defRPr>
            </a:lvl1pPr>
            <a:lvl2pPr marL="447675" indent="-179388" defTabSz="358775">
              <a:buClr>
                <a:srgbClr val="AE1022"/>
              </a:buClr>
              <a:buFont typeface="Arial" panose="020B0604020202020204" pitchFamily="34" charset="0"/>
              <a:buChar char="•"/>
              <a:defRPr>
                <a:solidFill>
                  <a:schemeClr val="tx1"/>
                </a:solidFill>
                <a:latin typeface="+mn-lt"/>
              </a:defRPr>
            </a:lvl2pPr>
            <a:lvl3pPr marL="628650" indent="-179388">
              <a:buClr>
                <a:srgbClr val="AE1022"/>
              </a:buClr>
              <a:buFont typeface="Arial" panose="020B0604020202020204" pitchFamily="34" charset="0"/>
              <a:buChar char="•"/>
              <a:defRPr>
                <a:solidFill>
                  <a:schemeClr val="tx1"/>
                </a:solidFill>
                <a:latin typeface="+mn-lt"/>
              </a:defRPr>
            </a:lvl3pPr>
            <a:lvl4pPr marL="804863" indent="-179388">
              <a:buClr>
                <a:srgbClr val="AE1022"/>
              </a:buClr>
              <a:buFont typeface="Arial" panose="020B0604020202020204" pitchFamily="34" charset="0"/>
              <a:buChar char="•"/>
              <a:tabLst>
                <a:tab pos="804863" algn="l"/>
              </a:tabLst>
              <a:defRPr>
                <a:solidFill>
                  <a:schemeClr val="tx1"/>
                </a:solidFill>
                <a:latin typeface="+mn-lt"/>
              </a:defRPr>
            </a:lvl4pPr>
            <a:lvl5pPr marL="985838" indent="-179388">
              <a:buClr>
                <a:srgbClr val="AE1022"/>
              </a:buClr>
              <a:buFont typeface="Arial" panose="020B0604020202020204" pitchFamily="34" charset="0"/>
              <a:buChar char="•"/>
              <a:defRPr>
                <a:solidFill>
                  <a:schemeClr val="tx1"/>
                </a:solidFill>
                <a:latin typeface="+mn-lt"/>
              </a:defRPr>
            </a:lvl5pPr>
            <a:lvl6pPr marL="1166813" indent="-179388">
              <a:buClr>
                <a:srgbClr val="AE1022"/>
              </a:buClr>
              <a:buFont typeface="Arial" panose="020B0604020202020204" pitchFamily="34" charset="0"/>
              <a:buChar char="•"/>
              <a:tabLst>
                <a:tab pos="1076325" algn="l"/>
              </a:tabLst>
              <a:defRPr sz="1800"/>
            </a:lvl6pPr>
            <a:lvl7pPr marL="1346400" indent="-179388">
              <a:buClr>
                <a:srgbClr val="C00000"/>
              </a:buClr>
              <a:defRPr sz="1800"/>
            </a:lvl7pPr>
            <a:lvl8pPr marL="1530000" indent="-179388">
              <a:buClr>
                <a:srgbClr val="C00000"/>
              </a:buClr>
              <a:defRPr sz="1800"/>
            </a:lvl8pPr>
            <a:lvl9pPr marL="2424113" indent="-228600">
              <a:buClr>
                <a:srgbClr val="C00000"/>
              </a:buClr>
              <a:buNone/>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0946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Page">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75713D93-C919-4892-838C-B532C4D773A2}"/>
              </a:ext>
            </a:extLst>
          </p:cNvPr>
          <p:cNvSpPr>
            <a:spLocks noGrp="1"/>
          </p:cNvSpPr>
          <p:nvPr>
            <p:ph type="body" sz="quarter" idx="10" hasCustomPrompt="1"/>
          </p:nvPr>
        </p:nvSpPr>
        <p:spPr>
          <a:xfrm>
            <a:off x="324618" y="339502"/>
            <a:ext cx="7631757" cy="432048"/>
          </a:xfrm>
          <a:prstGeom prst="rect">
            <a:avLst/>
          </a:prstGeom>
        </p:spPr>
        <p:txBody>
          <a:bodyPr>
            <a:noAutofit/>
          </a:bodyPr>
          <a:lstStyle>
            <a:lvl1pPr marL="0" indent="0">
              <a:lnSpc>
                <a:spcPts val="2500"/>
              </a:lnSpc>
              <a:spcBef>
                <a:spcPts val="0"/>
              </a:spcBef>
              <a:buNone/>
              <a:defRPr sz="2800" b="1" baseline="0">
                <a:solidFill>
                  <a:schemeClr val="accent1"/>
                </a:solidFill>
                <a:latin typeface="+mj-lt"/>
              </a:defRPr>
            </a:lvl1pPr>
            <a:lvl2pPr marL="266700" indent="0">
              <a:buNone/>
              <a:defRPr/>
            </a:lvl2pPr>
            <a:lvl3pPr marL="531812" indent="0">
              <a:buNone/>
              <a:defRPr/>
            </a:lvl3pPr>
            <a:lvl4pPr marL="809625" indent="0">
              <a:buNone/>
              <a:defRPr/>
            </a:lvl4pPr>
            <a:lvl5pPr marL="1076325" indent="0">
              <a:buNone/>
              <a:defRPr/>
            </a:lvl5pPr>
          </a:lstStyle>
          <a:p>
            <a:pPr lvl="0"/>
            <a:r>
              <a:rPr lang="en-US" dirty="0"/>
              <a:t>Want to use just a headline? =&gt; type here</a:t>
            </a:r>
          </a:p>
        </p:txBody>
      </p:sp>
    </p:spTree>
    <p:extLst>
      <p:ext uri="{BB962C8B-B14F-4D97-AF65-F5344CB8AC3E}">
        <p14:creationId xmlns:p14="http://schemas.microsoft.com/office/powerpoint/2010/main" val="197294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Sub-title">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8A1CE93C-D99C-4EDD-BA67-BCAAD80495D2}"/>
              </a:ext>
            </a:extLst>
          </p:cNvPr>
          <p:cNvSpPr>
            <a:spLocks noGrp="1"/>
          </p:cNvSpPr>
          <p:nvPr>
            <p:ph type="body" sz="quarter" idx="10" hasCustomPrompt="1"/>
          </p:nvPr>
        </p:nvSpPr>
        <p:spPr>
          <a:xfrm>
            <a:off x="358175" y="1364165"/>
            <a:ext cx="6825854" cy="1152592"/>
          </a:xfrm>
          <a:prstGeom prst="rect">
            <a:avLst/>
          </a:prstGeom>
        </p:spPr>
        <p:txBody>
          <a:bodyPr/>
          <a:lstStyle>
            <a:lvl1pPr marL="0" indent="0">
              <a:lnSpc>
                <a:spcPct val="100000"/>
              </a:lnSpc>
              <a:spcBef>
                <a:spcPts val="450"/>
              </a:spcBef>
              <a:buNone/>
              <a:defRPr sz="2800" b="1">
                <a:solidFill>
                  <a:schemeClr val="accent1"/>
                </a:solidFill>
                <a:latin typeface="+mj-lt"/>
              </a:defRPr>
            </a:lvl1pPr>
            <a:lvl2pPr marL="266693" indent="0">
              <a:buNone/>
              <a:defRPr/>
            </a:lvl2pPr>
            <a:lvl3pPr marL="531799" indent="0">
              <a:buNone/>
              <a:defRPr/>
            </a:lvl3pPr>
            <a:lvl4pPr marL="809605" indent="0">
              <a:buNone/>
              <a:defRPr/>
            </a:lvl4pPr>
            <a:lvl5pPr marL="1076298" indent="0">
              <a:buNone/>
              <a:defRPr/>
            </a:lvl5pPr>
          </a:lstStyle>
          <a:p>
            <a:pPr lvl="0"/>
            <a:r>
              <a:rPr lang="en-GB" dirty="0"/>
              <a:t>S</a:t>
            </a:r>
            <a:r>
              <a:rPr lang="en-US" dirty="0" err="1"/>
              <a:t>ub</a:t>
            </a:r>
            <a:r>
              <a:rPr lang="en-US" dirty="0"/>
              <a:t>-Title</a:t>
            </a:r>
          </a:p>
        </p:txBody>
      </p:sp>
      <p:sp>
        <p:nvSpPr>
          <p:cNvPr id="5" name="Text Placeholder 4">
            <a:extLst>
              <a:ext uri="{FF2B5EF4-FFF2-40B4-BE49-F238E27FC236}">
                <a16:creationId xmlns:a16="http://schemas.microsoft.com/office/drawing/2014/main" id="{6C2DF46A-1BA8-44CA-B779-2ACC2C31960D}"/>
              </a:ext>
            </a:extLst>
          </p:cNvPr>
          <p:cNvSpPr>
            <a:spLocks noGrp="1"/>
          </p:cNvSpPr>
          <p:nvPr>
            <p:ph type="body" sz="quarter" idx="11"/>
          </p:nvPr>
        </p:nvSpPr>
        <p:spPr>
          <a:xfrm>
            <a:off x="358176" y="2571750"/>
            <a:ext cx="6825853" cy="1643063"/>
          </a:xfrm>
          <a:prstGeom prst="rect">
            <a:avLst/>
          </a:prstGeom>
        </p:spPr>
        <p:txBody>
          <a:bodyPr/>
          <a:lstStyle>
            <a:lvl1pPr>
              <a:buFontTx/>
              <a:buNone/>
              <a:defRPr>
                <a:latin typeface="+mn-lt"/>
              </a:defRPr>
            </a:lvl1pPr>
            <a:lvl2pPr indent="-266400">
              <a:buClr>
                <a:srgbClr val="AE1022"/>
              </a:buClr>
              <a:buFont typeface="Arial" panose="020B0604020202020204" pitchFamily="34" charset="0"/>
              <a:buChar char="•"/>
              <a:defRPr>
                <a:latin typeface="+mn-lt"/>
              </a:defRPr>
            </a:lvl2pPr>
            <a:lvl3pPr indent="-266400">
              <a:buClr>
                <a:srgbClr val="AE1022"/>
              </a:buClr>
              <a:buFont typeface="Arial" panose="020B0604020202020204" pitchFamily="34" charset="0"/>
              <a:buChar char="•"/>
              <a:defRPr>
                <a:latin typeface="+mn-lt"/>
              </a:defRPr>
            </a:lvl3pPr>
            <a:lvl4pPr indent="-266400">
              <a:buClr>
                <a:srgbClr val="AE1022"/>
              </a:buClr>
              <a:buFont typeface="Arial" panose="020B0604020202020204" pitchFamily="34" charset="0"/>
              <a:buChar char="•"/>
              <a:defRPr>
                <a:latin typeface="+mn-lt"/>
              </a:defRPr>
            </a:lvl4pPr>
            <a:lvl5pPr indent="-266400">
              <a:buClr>
                <a:srgbClr val="AE1022"/>
              </a:buClr>
              <a:buFont typeface="Arial" panose="020B0604020202020204" pitchFamily="34" charset="0"/>
              <a:buChar cha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88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55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Page">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B770CC4A-0144-496C-B843-8E6984A9BF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89949" y="241072"/>
            <a:ext cx="1122573" cy="501878"/>
          </a:xfrm>
          <a:prstGeom prst="rect">
            <a:avLst/>
          </a:prstGeom>
        </p:spPr>
      </p:pic>
      <p:sp>
        <p:nvSpPr>
          <p:cNvPr id="2" name="Rectangle 1">
            <a:extLst>
              <a:ext uri="{FF2B5EF4-FFF2-40B4-BE49-F238E27FC236}">
                <a16:creationId xmlns:a16="http://schemas.microsoft.com/office/drawing/2014/main" id="{B635E00C-D43E-416D-1918-DC3B8B33FC87}"/>
              </a:ext>
            </a:extLst>
          </p:cNvPr>
          <p:cNvSpPr/>
          <p:nvPr userDrawn="1"/>
        </p:nvSpPr>
        <p:spPr>
          <a:xfrm>
            <a:off x="0" y="900000"/>
            <a:ext cx="9144000" cy="4243500"/>
          </a:xfrm>
          <a:prstGeom prst="rect">
            <a:avLst/>
          </a:prstGeom>
          <a:solidFill>
            <a:srgbClr val="AE102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FR"/>
          </a:p>
        </p:txBody>
      </p:sp>
      <p:grpSp>
        <p:nvGrpSpPr>
          <p:cNvPr id="7" name="Group 6">
            <a:extLst>
              <a:ext uri="{FF2B5EF4-FFF2-40B4-BE49-F238E27FC236}">
                <a16:creationId xmlns:a16="http://schemas.microsoft.com/office/drawing/2014/main" id="{F26509CA-1B52-A53F-13F1-00B2A4108FAA}"/>
              </a:ext>
            </a:extLst>
          </p:cNvPr>
          <p:cNvGrpSpPr/>
          <p:nvPr userDrawn="1"/>
        </p:nvGrpSpPr>
        <p:grpSpPr>
          <a:xfrm>
            <a:off x="533400" y="1047750"/>
            <a:ext cx="3916501" cy="2291778"/>
            <a:chOff x="284373" y="1047750"/>
            <a:chExt cx="3906627" cy="2286000"/>
          </a:xfrm>
        </p:grpSpPr>
        <p:pic>
          <p:nvPicPr>
            <p:cNvPr id="3" name="Picture 2">
              <a:extLst>
                <a:ext uri="{FF2B5EF4-FFF2-40B4-BE49-F238E27FC236}">
                  <a16:creationId xmlns:a16="http://schemas.microsoft.com/office/drawing/2014/main" id="{C695C774-75C6-98D3-D22A-0E164384BD9F}"/>
                </a:ext>
              </a:extLst>
            </p:cNvPr>
            <p:cNvPicPr>
              <a:picLocks noChangeAspect="1"/>
            </p:cNvPicPr>
            <p:nvPr userDrawn="1"/>
          </p:nvPicPr>
          <p:blipFill>
            <a:blip r:embed="rId3">
              <a:alphaModFix amt="61000"/>
            </a:blip>
            <a:stretch>
              <a:fillRect/>
            </a:stretch>
          </p:blipFill>
          <p:spPr>
            <a:xfrm flipH="1">
              <a:off x="284373" y="1047750"/>
              <a:ext cx="2286000" cy="2286000"/>
            </a:xfrm>
            <a:prstGeom prst="rect">
              <a:avLst/>
            </a:prstGeom>
            <a:effectLst>
              <a:outerShdw blurRad="50800" dist="38100" dir="2700000" algn="tl" rotWithShape="0">
                <a:prstClr val="black">
                  <a:alpha val="20000"/>
                </a:prstClr>
              </a:outerShdw>
            </a:effectLst>
          </p:spPr>
        </p:pic>
        <p:pic>
          <p:nvPicPr>
            <p:cNvPr id="4" name="Picture 3">
              <a:extLst>
                <a:ext uri="{FF2B5EF4-FFF2-40B4-BE49-F238E27FC236}">
                  <a16:creationId xmlns:a16="http://schemas.microsoft.com/office/drawing/2014/main" id="{75C14A6C-5AA2-94CF-0357-338F649D8CBC}"/>
                </a:ext>
              </a:extLst>
            </p:cNvPr>
            <p:cNvPicPr>
              <a:picLocks noChangeAspect="1"/>
            </p:cNvPicPr>
            <p:nvPr userDrawn="1"/>
          </p:nvPicPr>
          <p:blipFill>
            <a:blip r:embed="rId3">
              <a:alphaModFix amt="60000"/>
            </a:blip>
            <a:stretch>
              <a:fillRect/>
            </a:stretch>
          </p:blipFill>
          <p:spPr>
            <a:xfrm>
              <a:off x="1905000" y="1047750"/>
              <a:ext cx="2286000" cy="2286000"/>
            </a:xfrm>
            <a:prstGeom prst="rect">
              <a:avLst/>
            </a:prstGeom>
            <a:effectLst>
              <a:outerShdw blurRad="50800" dist="38100" dir="2700000" algn="tl" rotWithShape="0">
                <a:prstClr val="black">
                  <a:alpha val="20000"/>
                </a:prstClr>
              </a:outerShdw>
            </a:effectLst>
          </p:spPr>
        </p:pic>
      </p:grpSp>
      <p:grpSp>
        <p:nvGrpSpPr>
          <p:cNvPr id="8" name="Group 7">
            <a:extLst>
              <a:ext uri="{FF2B5EF4-FFF2-40B4-BE49-F238E27FC236}">
                <a16:creationId xmlns:a16="http://schemas.microsoft.com/office/drawing/2014/main" id="{F32DA662-EC82-1B19-789B-3077C3CC9551}"/>
              </a:ext>
            </a:extLst>
          </p:cNvPr>
          <p:cNvGrpSpPr/>
          <p:nvPr userDrawn="1"/>
        </p:nvGrpSpPr>
        <p:grpSpPr>
          <a:xfrm>
            <a:off x="533400" y="2851722"/>
            <a:ext cx="3916501" cy="2291778"/>
            <a:chOff x="284373" y="1047750"/>
            <a:chExt cx="3906627" cy="2286000"/>
          </a:xfrm>
        </p:grpSpPr>
        <p:pic>
          <p:nvPicPr>
            <p:cNvPr id="9" name="Picture 8">
              <a:extLst>
                <a:ext uri="{FF2B5EF4-FFF2-40B4-BE49-F238E27FC236}">
                  <a16:creationId xmlns:a16="http://schemas.microsoft.com/office/drawing/2014/main" id="{271820C8-B2DC-3B9D-86A6-A19312A7D210}"/>
                </a:ext>
              </a:extLst>
            </p:cNvPr>
            <p:cNvPicPr>
              <a:picLocks noChangeAspect="1"/>
            </p:cNvPicPr>
            <p:nvPr userDrawn="1"/>
          </p:nvPicPr>
          <p:blipFill>
            <a:blip r:embed="rId3">
              <a:alphaModFix amt="61000"/>
            </a:blip>
            <a:stretch>
              <a:fillRect/>
            </a:stretch>
          </p:blipFill>
          <p:spPr>
            <a:xfrm flipH="1">
              <a:off x="284373" y="1047750"/>
              <a:ext cx="2286000" cy="2286000"/>
            </a:xfrm>
            <a:prstGeom prst="rect">
              <a:avLst/>
            </a:prstGeom>
            <a:effectLst>
              <a:outerShdw blurRad="50800" dist="38100" dir="2700000" algn="tl" rotWithShape="0">
                <a:prstClr val="black">
                  <a:alpha val="20000"/>
                </a:prstClr>
              </a:outerShdw>
            </a:effectLst>
          </p:spPr>
        </p:pic>
        <p:pic>
          <p:nvPicPr>
            <p:cNvPr id="10" name="Picture 9">
              <a:extLst>
                <a:ext uri="{FF2B5EF4-FFF2-40B4-BE49-F238E27FC236}">
                  <a16:creationId xmlns:a16="http://schemas.microsoft.com/office/drawing/2014/main" id="{F2532125-173D-14AA-5C37-A85FF24CAC75}"/>
                </a:ext>
              </a:extLst>
            </p:cNvPr>
            <p:cNvPicPr>
              <a:picLocks noChangeAspect="1"/>
            </p:cNvPicPr>
            <p:nvPr userDrawn="1"/>
          </p:nvPicPr>
          <p:blipFill>
            <a:blip r:embed="rId3">
              <a:alphaModFix amt="60000"/>
            </a:blip>
            <a:stretch>
              <a:fillRect/>
            </a:stretch>
          </p:blipFill>
          <p:spPr>
            <a:xfrm>
              <a:off x="1905000" y="1047750"/>
              <a:ext cx="2286000" cy="2286000"/>
            </a:xfrm>
            <a:prstGeom prst="rect">
              <a:avLst/>
            </a:prstGeom>
            <a:effectLst>
              <a:outerShdw blurRad="50800" dist="38100" dir="2700000" algn="tl" rotWithShape="0">
                <a:prstClr val="black">
                  <a:alpha val="20000"/>
                </a:prstClr>
              </a:outerShdw>
            </a:effectLst>
          </p:spPr>
        </p:pic>
      </p:grpSp>
      <p:grpSp>
        <p:nvGrpSpPr>
          <p:cNvPr id="22" name="Group 21">
            <a:extLst>
              <a:ext uri="{FF2B5EF4-FFF2-40B4-BE49-F238E27FC236}">
                <a16:creationId xmlns:a16="http://schemas.microsoft.com/office/drawing/2014/main" id="{8AAC7F05-F6C6-ABD1-77F2-F60C07F239AE}"/>
              </a:ext>
            </a:extLst>
          </p:cNvPr>
          <p:cNvGrpSpPr/>
          <p:nvPr userDrawn="1"/>
        </p:nvGrpSpPr>
        <p:grpSpPr>
          <a:xfrm>
            <a:off x="4577576" y="1047750"/>
            <a:ext cx="3916501" cy="2291778"/>
            <a:chOff x="284373" y="1047750"/>
            <a:chExt cx="3906627" cy="2286000"/>
          </a:xfrm>
        </p:grpSpPr>
        <p:pic>
          <p:nvPicPr>
            <p:cNvPr id="24" name="Picture 23">
              <a:extLst>
                <a:ext uri="{FF2B5EF4-FFF2-40B4-BE49-F238E27FC236}">
                  <a16:creationId xmlns:a16="http://schemas.microsoft.com/office/drawing/2014/main" id="{2BA4DFC7-4E50-7A28-6539-36D02481A785}"/>
                </a:ext>
              </a:extLst>
            </p:cNvPr>
            <p:cNvPicPr>
              <a:picLocks noChangeAspect="1"/>
            </p:cNvPicPr>
            <p:nvPr userDrawn="1"/>
          </p:nvPicPr>
          <p:blipFill>
            <a:blip r:embed="rId3">
              <a:alphaModFix amt="61000"/>
            </a:blip>
            <a:stretch>
              <a:fillRect/>
            </a:stretch>
          </p:blipFill>
          <p:spPr>
            <a:xfrm flipH="1">
              <a:off x="284373" y="1047750"/>
              <a:ext cx="2286000" cy="2286000"/>
            </a:xfrm>
            <a:prstGeom prst="rect">
              <a:avLst/>
            </a:prstGeom>
            <a:effectLst>
              <a:outerShdw blurRad="50800" dist="38100" dir="2700000" algn="tl" rotWithShape="0">
                <a:prstClr val="black">
                  <a:alpha val="20000"/>
                </a:prstClr>
              </a:outerShdw>
            </a:effectLst>
          </p:spPr>
        </p:pic>
        <p:pic>
          <p:nvPicPr>
            <p:cNvPr id="27" name="Picture 26">
              <a:extLst>
                <a:ext uri="{FF2B5EF4-FFF2-40B4-BE49-F238E27FC236}">
                  <a16:creationId xmlns:a16="http://schemas.microsoft.com/office/drawing/2014/main" id="{D4A53024-5451-3DA6-724B-32F7AB1F7251}"/>
                </a:ext>
              </a:extLst>
            </p:cNvPr>
            <p:cNvPicPr>
              <a:picLocks noChangeAspect="1"/>
            </p:cNvPicPr>
            <p:nvPr userDrawn="1"/>
          </p:nvPicPr>
          <p:blipFill>
            <a:blip r:embed="rId3">
              <a:alphaModFix amt="60000"/>
            </a:blip>
            <a:stretch>
              <a:fillRect/>
            </a:stretch>
          </p:blipFill>
          <p:spPr>
            <a:xfrm>
              <a:off x="1905000" y="1047750"/>
              <a:ext cx="2286000" cy="2286000"/>
            </a:xfrm>
            <a:prstGeom prst="rect">
              <a:avLst/>
            </a:prstGeom>
            <a:effectLst>
              <a:outerShdw blurRad="50800" dist="38100" dir="2700000" algn="tl" rotWithShape="0">
                <a:prstClr val="black">
                  <a:alpha val="20000"/>
                </a:prstClr>
              </a:outerShdw>
            </a:effectLst>
          </p:spPr>
        </p:pic>
      </p:grpSp>
      <p:grpSp>
        <p:nvGrpSpPr>
          <p:cNvPr id="32" name="Group 31">
            <a:extLst>
              <a:ext uri="{FF2B5EF4-FFF2-40B4-BE49-F238E27FC236}">
                <a16:creationId xmlns:a16="http://schemas.microsoft.com/office/drawing/2014/main" id="{C7CC4019-068A-076A-1493-4E877DCBE0AE}"/>
              </a:ext>
            </a:extLst>
          </p:cNvPr>
          <p:cNvGrpSpPr/>
          <p:nvPr userDrawn="1"/>
        </p:nvGrpSpPr>
        <p:grpSpPr>
          <a:xfrm>
            <a:off x="4577576" y="2851722"/>
            <a:ext cx="3916501" cy="2291778"/>
            <a:chOff x="284373" y="1047750"/>
            <a:chExt cx="3906627" cy="2286000"/>
          </a:xfrm>
        </p:grpSpPr>
        <p:pic>
          <p:nvPicPr>
            <p:cNvPr id="34" name="Picture 33">
              <a:extLst>
                <a:ext uri="{FF2B5EF4-FFF2-40B4-BE49-F238E27FC236}">
                  <a16:creationId xmlns:a16="http://schemas.microsoft.com/office/drawing/2014/main" id="{782C331B-7F2C-830C-2FB4-AE55C347C846}"/>
                </a:ext>
              </a:extLst>
            </p:cNvPr>
            <p:cNvPicPr>
              <a:picLocks noChangeAspect="1"/>
            </p:cNvPicPr>
            <p:nvPr userDrawn="1"/>
          </p:nvPicPr>
          <p:blipFill>
            <a:blip r:embed="rId3">
              <a:alphaModFix amt="61000"/>
            </a:blip>
            <a:stretch>
              <a:fillRect/>
            </a:stretch>
          </p:blipFill>
          <p:spPr>
            <a:xfrm flipH="1">
              <a:off x="284373" y="1047750"/>
              <a:ext cx="2286000" cy="2286000"/>
            </a:xfrm>
            <a:prstGeom prst="rect">
              <a:avLst/>
            </a:prstGeom>
            <a:effectLst>
              <a:outerShdw blurRad="50800" dist="38100" dir="2700000" algn="tl" rotWithShape="0">
                <a:prstClr val="black">
                  <a:alpha val="20000"/>
                </a:prstClr>
              </a:outerShdw>
            </a:effectLst>
          </p:spPr>
        </p:pic>
        <p:pic>
          <p:nvPicPr>
            <p:cNvPr id="35" name="Picture 34">
              <a:extLst>
                <a:ext uri="{FF2B5EF4-FFF2-40B4-BE49-F238E27FC236}">
                  <a16:creationId xmlns:a16="http://schemas.microsoft.com/office/drawing/2014/main" id="{289CD732-CC7F-2F8E-1409-A36D3FB8F680}"/>
                </a:ext>
              </a:extLst>
            </p:cNvPr>
            <p:cNvPicPr>
              <a:picLocks noChangeAspect="1"/>
            </p:cNvPicPr>
            <p:nvPr userDrawn="1"/>
          </p:nvPicPr>
          <p:blipFill>
            <a:blip r:embed="rId3">
              <a:alphaModFix amt="60000"/>
            </a:blip>
            <a:stretch>
              <a:fillRect/>
            </a:stretch>
          </p:blipFill>
          <p:spPr>
            <a:xfrm>
              <a:off x="1905000" y="1047750"/>
              <a:ext cx="2286000" cy="2286000"/>
            </a:xfrm>
            <a:prstGeom prst="rect">
              <a:avLst/>
            </a:prstGeom>
            <a:effectLst>
              <a:outerShdw blurRad="50800" dist="38100" dir="2700000" algn="tl" rotWithShape="0">
                <a:prstClr val="black">
                  <a:alpha val="20000"/>
                </a:prstClr>
              </a:outerShdw>
            </a:effectLst>
          </p:spPr>
        </p:pic>
      </p:grpSp>
      <p:cxnSp>
        <p:nvCxnSpPr>
          <p:cNvPr id="39" name="Straight Connector 38">
            <a:extLst>
              <a:ext uri="{FF2B5EF4-FFF2-40B4-BE49-F238E27FC236}">
                <a16:creationId xmlns:a16="http://schemas.microsoft.com/office/drawing/2014/main" id="{3B99F7BF-F548-1902-0634-E45534D9798E}"/>
              </a:ext>
            </a:extLst>
          </p:cNvPr>
          <p:cNvCxnSpPr/>
          <p:nvPr userDrawn="1"/>
        </p:nvCxnSpPr>
        <p:spPr>
          <a:xfrm flipV="1">
            <a:off x="8471217" y="0"/>
            <a:ext cx="0" cy="90000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B59DDD9E-102B-2805-81CF-D1B77E00C867}"/>
              </a:ext>
            </a:extLst>
          </p:cNvPr>
          <p:cNvSpPr/>
          <p:nvPr userDrawn="1"/>
        </p:nvSpPr>
        <p:spPr>
          <a:xfrm>
            <a:off x="8356917" y="335700"/>
            <a:ext cx="228600" cy="228600"/>
          </a:xfrm>
          <a:prstGeom prst="ellipse">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FR"/>
          </a:p>
        </p:txBody>
      </p:sp>
    </p:spTree>
    <p:extLst>
      <p:ext uri="{BB962C8B-B14F-4D97-AF65-F5344CB8AC3E}">
        <p14:creationId xmlns:p14="http://schemas.microsoft.com/office/powerpoint/2010/main" val="298292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06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B4FD-A62A-21AB-A4AB-0D9A30863E59}"/>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45A77880-9682-EF53-4DC1-9ADAC68733B2}"/>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48912CAB-DF62-CD84-746A-CDEAB099FB13}"/>
              </a:ext>
            </a:extLst>
          </p:cNvPr>
          <p:cNvSpPr>
            <a:spLocks noGrp="1"/>
          </p:cNvSpPr>
          <p:nvPr>
            <p:ph type="dt" sz="half" idx="10"/>
          </p:nvPr>
        </p:nvSpPr>
        <p:spPr>
          <a:xfrm>
            <a:off x="628650" y="4767263"/>
            <a:ext cx="2057400" cy="274637"/>
          </a:xfrm>
          <a:prstGeom prst="rect">
            <a:avLst/>
          </a:prstGeom>
        </p:spPr>
        <p:txBody>
          <a:bodyPr/>
          <a:lstStyle/>
          <a:p>
            <a:fld id="{5E857ABE-65BF-E640-9F25-233D831895CF}" type="datetimeFigureOut">
              <a:rPr lang="en-FR" smtClean="0"/>
              <a:t>06/05/2023</a:t>
            </a:fld>
            <a:endParaRPr lang="en-FR"/>
          </a:p>
        </p:txBody>
      </p:sp>
      <p:sp>
        <p:nvSpPr>
          <p:cNvPr id="5" name="Footer Placeholder 4">
            <a:extLst>
              <a:ext uri="{FF2B5EF4-FFF2-40B4-BE49-F238E27FC236}">
                <a16:creationId xmlns:a16="http://schemas.microsoft.com/office/drawing/2014/main" id="{B174A260-1C85-EC3F-51DF-1D8FCB02B2B6}"/>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6F8F24BF-E17C-24F6-8840-7966F3582755}"/>
              </a:ext>
            </a:extLst>
          </p:cNvPr>
          <p:cNvSpPr>
            <a:spLocks noGrp="1"/>
          </p:cNvSpPr>
          <p:nvPr>
            <p:ph type="sldNum" sz="quarter" idx="12"/>
          </p:nvPr>
        </p:nvSpPr>
        <p:spPr>
          <a:xfrm>
            <a:off x="6457950" y="4767263"/>
            <a:ext cx="2057400" cy="274637"/>
          </a:xfrm>
          <a:prstGeom prst="rect">
            <a:avLst/>
          </a:prstGeom>
        </p:spPr>
        <p:txBody>
          <a:bodyPr/>
          <a:lstStyle/>
          <a:p>
            <a:fld id="{30BBDB98-229B-E943-9857-F93645D12B28}" type="slidenum">
              <a:rPr lang="en-FR" smtClean="0"/>
              <a:t>‹#›</a:t>
            </a:fld>
            <a:endParaRPr lang="en-FR"/>
          </a:p>
        </p:txBody>
      </p:sp>
    </p:spTree>
    <p:extLst>
      <p:ext uri="{BB962C8B-B14F-4D97-AF65-F5344CB8AC3E}">
        <p14:creationId xmlns:p14="http://schemas.microsoft.com/office/powerpoint/2010/main" val="139679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56E3F-E56C-A40C-F138-148DB20C61A9}"/>
              </a:ext>
            </a:extLst>
          </p:cNvPr>
          <p:cNvSpPr>
            <a:spLocks noGrp="1"/>
          </p:cNvSpPr>
          <p:nvPr>
            <p:ph type="title"/>
          </p:nvPr>
        </p:nvSpPr>
        <p:spPr>
          <a:xfrm>
            <a:off x="628650" y="274638"/>
            <a:ext cx="7886700" cy="993775"/>
          </a:xfrm>
          <a:prstGeom prst="rect">
            <a:avLst/>
          </a:prstGeom>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C99FC146-7556-7D37-C156-943C641C96C6}"/>
              </a:ext>
            </a:extLst>
          </p:cNvPr>
          <p:cNvSpPr>
            <a:spLocks noGrp="1"/>
          </p:cNvSpPr>
          <p:nvPr>
            <p:ph idx="1"/>
          </p:nvPr>
        </p:nvSpPr>
        <p:spPr>
          <a:xfrm>
            <a:off x="628650" y="1370013"/>
            <a:ext cx="7886700" cy="326231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99F37666-AB2E-4871-E688-8D45B19B7D4F}"/>
              </a:ext>
            </a:extLst>
          </p:cNvPr>
          <p:cNvSpPr>
            <a:spLocks noGrp="1"/>
          </p:cNvSpPr>
          <p:nvPr>
            <p:ph type="dt" sz="half" idx="10"/>
          </p:nvPr>
        </p:nvSpPr>
        <p:spPr>
          <a:xfrm>
            <a:off x="628650" y="4767263"/>
            <a:ext cx="2057400" cy="274637"/>
          </a:xfrm>
          <a:prstGeom prst="rect">
            <a:avLst/>
          </a:prstGeom>
        </p:spPr>
        <p:txBody>
          <a:bodyPr/>
          <a:lstStyle/>
          <a:p>
            <a:fld id="{5E857ABE-65BF-E640-9F25-233D831895CF}" type="datetimeFigureOut">
              <a:rPr lang="en-FR" smtClean="0"/>
              <a:t>06/05/2023</a:t>
            </a:fld>
            <a:endParaRPr lang="en-FR"/>
          </a:p>
        </p:txBody>
      </p:sp>
      <p:sp>
        <p:nvSpPr>
          <p:cNvPr id="5" name="Footer Placeholder 4">
            <a:extLst>
              <a:ext uri="{FF2B5EF4-FFF2-40B4-BE49-F238E27FC236}">
                <a16:creationId xmlns:a16="http://schemas.microsoft.com/office/drawing/2014/main" id="{4CB26326-7537-06BD-FBC6-AC3D59A6AFFC}"/>
              </a:ext>
            </a:extLst>
          </p:cNvPr>
          <p:cNvSpPr>
            <a:spLocks noGrp="1"/>
          </p:cNvSpPr>
          <p:nvPr>
            <p:ph type="ftr" sz="quarter" idx="11"/>
          </p:nvPr>
        </p:nvSpPr>
        <p:spPr>
          <a:xfrm>
            <a:off x="3028950" y="4767263"/>
            <a:ext cx="3086100" cy="274637"/>
          </a:xfrm>
          <a:prstGeom prst="rect">
            <a:avLst/>
          </a:prstGeom>
        </p:spPr>
        <p:txBody>
          <a:bodyPr/>
          <a:lstStyle/>
          <a:p>
            <a:endParaRPr lang="en-FR"/>
          </a:p>
        </p:txBody>
      </p:sp>
      <p:sp>
        <p:nvSpPr>
          <p:cNvPr id="6" name="Slide Number Placeholder 5">
            <a:extLst>
              <a:ext uri="{FF2B5EF4-FFF2-40B4-BE49-F238E27FC236}">
                <a16:creationId xmlns:a16="http://schemas.microsoft.com/office/drawing/2014/main" id="{40F35E8E-3F8F-B463-6F46-6E26FB370A28}"/>
              </a:ext>
            </a:extLst>
          </p:cNvPr>
          <p:cNvSpPr>
            <a:spLocks noGrp="1"/>
          </p:cNvSpPr>
          <p:nvPr>
            <p:ph type="sldNum" sz="quarter" idx="12"/>
          </p:nvPr>
        </p:nvSpPr>
        <p:spPr>
          <a:xfrm>
            <a:off x="6457950" y="4767263"/>
            <a:ext cx="2057400" cy="274637"/>
          </a:xfrm>
          <a:prstGeom prst="rect">
            <a:avLst/>
          </a:prstGeom>
        </p:spPr>
        <p:txBody>
          <a:bodyPr/>
          <a:lstStyle/>
          <a:p>
            <a:fld id="{30BBDB98-229B-E943-9857-F93645D12B28}" type="slidenum">
              <a:rPr lang="en-FR" smtClean="0"/>
              <a:t>‹#›</a:t>
            </a:fld>
            <a:endParaRPr lang="en-FR"/>
          </a:p>
        </p:txBody>
      </p:sp>
    </p:spTree>
    <p:extLst>
      <p:ext uri="{BB962C8B-B14F-4D97-AF65-F5344CB8AC3E}">
        <p14:creationId xmlns:p14="http://schemas.microsoft.com/office/powerpoint/2010/main" val="155063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5.emf"/><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BC4A9C7A-5BA6-4888-A621-AF6B8C0AA0DF}"/>
              </a:ext>
            </a:extLst>
          </p:cNvPr>
          <p:cNvCxnSpPr>
            <a:cxnSpLocks/>
          </p:cNvCxnSpPr>
          <p:nvPr/>
        </p:nvCxnSpPr>
        <p:spPr>
          <a:xfrm>
            <a:off x="177900" y="4890681"/>
            <a:ext cx="9002612" cy="0"/>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6D39A238-24AB-44F3-8FE5-EF47858B4208}"/>
              </a:ext>
            </a:extLst>
          </p:cNvPr>
          <p:cNvCxnSpPr>
            <a:cxnSpLocks/>
            <a:endCxn id="11" idx="0"/>
          </p:cNvCxnSpPr>
          <p:nvPr/>
        </p:nvCxnSpPr>
        <p:spPr>
          <a:xfrm>
            <a:off x="8604448" y="792088"/>
            <a:ext cx="0" cy="4026585"/>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FA040033-896C-4E78-8EDE-BBF09671494D}"/>
              </a:ext>
            </a:extLst>
          </p:cNvPr>
          <p:cNvCxnSpPr>
            <a:cxnSpLocks/>
          </p:cNvCxnSpPr>
          <p:nvPr/>
        </p:nvCxnSpPr>
        <p:spPr>
          <a:xfrm>
            <a:off x="287524" y="4890681"/>
            <a:ext cx="0" cy="252819"/>
          </a:xfrm>
          <a:prstGeom prst="line">
            <a:avLst/>
          </a:prstGeom>
          <a:ln>
            <a:solidFill>
              <a:srgbClr val="D3D3D3"/>
            </a:soli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FA7AD36-36F4-4B05-B569-FF77480FB16F}"/>
              </a:ext>
            </a:extLst>
          </p:cNvPr>
          <p:cNvSpPr/>
          <p:nvPr/>
        </p:nvSpPr>
        <p:spPr>
          <a:xfrm>
            <a:off x="179512" y="4782669"/>
            <a:ext cx="216024" cy="216024"/>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Ellipse 10">
            <a:extLst>
              <a:ext uri="{FF2B5EF4-FFF2-40B4-BE49-F238E27FC236}">
                <a16:creationId xmlns:a16="http://schemas.microsoft.com/office/drawing/2014/main" id="{39103FAE-72E1-4BCF-93BD-189E9C5D00C2}"/>
              </a:ext>
            </a:extLst>
          </p:cNvPr>
          <p:cNvSpPr/>
          <p:nvPr/>
        </p:nvSpPr>
        <p:spPr>
          <a:xfrm>
            <a:off x="8532440" y="4818673"/>
            <a:ext cx="144016" cy="144016"/>
          </a:xfrm>
          <a:prstGeom prst="ellipse">
            <a:avLst/>
          </a:prstGeom>
          <a:solidFill>
            <a:srgbClr val="878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descr="A picture containing drawing&#10;&#10;Description automatically generated">
            <a:extLst>
              <a:ext uri="{FF2B5EF4-FFF2-40B4-BE49-F238E27FC236}">
                <a16:creationId xmlns:a16="http://schemas.microsoft.com/office/drawing/2014/main" id="{37F78404-3754-472A-9C0F-76AD61DAE7C6}"/>
              </a:ext>
            </a:extLst>
          </p:cNvPr>
          <p:cNvPicPr>
            <a:picLocks noChangeAspect="1"/>
          </p:cNvPicPr>
          <p:nvPr userDrawn="1"/>
        </p:nvPicPr>
        <p:blipFill>
          <a:blip r:embed="rId9"/>
          <a:stretch>
            <a:fillRect/>
          </a:stretch>
        </p:blipFill>
        <p:spPr>
          <a:xfrm>
            <a:off x="8094102" y="339502"/>
            <a:ext cx="726370" cy="263075"/>
          </a:xfrm>
          <a:prstGeom prst="rect">
            <a:avLst/>
          </a:prstGeom>
        </p:spPr>
      </p:pic>
      <p:sp>
        <p:nvSpPr>
          <p:cNvPr id="3" name="Title Placeholder 2">
            <a:extLst>
              <a:ext uri="{FF2B5EF4-FFF2-40B4-BE49-F238E27FC236}">
                <a16:creationId xmlns:a16="http://schemas.microsoft.com/office/drawing/2014/main" id="{89271022-20A5-4D9A-84BD-CFB63810A5C6}"/>
              </a:ext>
            </a:extLst>
          </p:cNvPr>
          <p:cNvSpPr>
            <a:spLocks noGrp="1"/>
          </p:cNvSpPr>
          <p:nvPr>
            <p:ph type="title"/>
          </p:nvPr>
        </p:nvSpPr>
        <p:spPr>
          <a:xfrm>
            <a:off x="324000" y="338401"/>
            <a:ext cx="7886700" cy="409592"/>
          </a:xfrm>
          <a:prstGeom prst="rect">
            <a:avLst/>
          </a:prstGeom>
        </p:spPr>
        <p:txBody>
          <a:bodyPr vert="horz" lIns="91440" tIns="45720" rIns="91440" bIns="45720" rtlCol="0">
            <a:noAutofit/>
          </a:bodyPr>
          <a:lstStyle/>
          <a:p>
            <a:pPr marL="0" lvl="0" indent="0">
              <a:lnSpc>
                <a:spcPts val="2500"/>
              </a:lnSpc>
              <a:spcBef>
                <a:spcPts val="0"/>
              </a:spcBef>
              <a:buClr>
                <a:srgbClr val="D00040"/>
              </a:buClr>
              <a:buFont typeface="Arial" pitchFamily="34" charset="0"/>
            </a:pPr>
            <a:r>
              <a:rPr lang="en-US"/>
              <a:t>Click to edit Master title style</a:t>
            </a:r>
          </a:p>
        </p:txBody>
      </p:sp>
      <p:sp>
        <p:nvSpPr>
          <p:cNvPr id="6" name="Text Placeholder 5">
            <a:extLst>
              <a:ext uri="{FF2B5EF4-FFF2-40B4-BE49-F238E27FC236}">
                <a16:creationId xmlns:a16="http://schemas.microsoft.com/office/drawing/2014/main" id="{B374904E-396E-4218-8F2B-633F1212695D}"/>
              </a:ext>
            </a:extLst>
          </p:cNvPr>
          <p:cNvSpPr>
            <a:spLocks noGrp="1"/>
          </p:cNvSpPr>
          <p:nvPr>
            <p:ph type="body" idx="1"/>
          </p:nvPr>
        </p:nvSpPr>
        <p:spPr>
          <a:xfrm>
            <a:off x="324000" y="914400"/>
            <a:ext cx="7886700" cy="3913200"/>
          </a:xfrm>
          <a:prstGeom prst="rect">
            <a:avLst/>
          </a:prstGeom>
        </p:spPr>
        <p:txBody>
          <a:bodyPr vert="horz" lIns="91440" tIns="45720" rIns="91440" bIns="45720" rtlCol="0">
            <a:normAutofit/>
          </a:bodyPr>
          <a:lstStyle/>
          <a:p>
            <a:pPr marL="266700" lvl="0" indent="-266700"/>
            <a:r>
              <a:rPr lang="en-US"/>
              <a:t>Click to edit Master text styles</a:t>
            </a:r>
          </a:p>
          <a:p>
            <a:pPr marL="266700" lvl="1" indent="-266700"/>
            <a:r>
              <a:rPr lang="en-US"/>
              <a:t>Second level</a:t>
            </a:r>
          </a:p>
          <a:p>
            <a:pPr marL="266700" lvl="2" indent="-266700"/>
            <a:r>
              <a:rPr lang="en-US"/>
              <a:t>Third level</a:t>
            </a:r>
          </a:p>
          <a:p>
            <a:pPr marL="266700" lvl="3" indent="-266700"/>
            <a:r>
              <a:rPr lang="en-US"/>
              <a:t>Fourth level</a:t>
            </a:r>
          </a:p>
          <a:p>
            <a:pPr marL="266700" lvl="4" indent="-266700"/>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65" r:id="rId3"/>
    <p:sldLayoutId id="2147483669" r:id="rId4"/>
    <p:sldLayoutId id="2147483666" r:id="rId5"/>
    <p:sldLayoutId id="2147483670" r:id="rId6"/>
    <p:sldLayoutId id="2147483672" r:id="rId7"/>
  </p:sldLayoutIdLst>
  <p:hf hdr="0" ftr="0" dt="0"/>
  <p:txStyles>
    <p:titleStyle>
      <a:lvl1pPr algn="l" defTabSz="914400" rtl="0" eaLnBrk="1" latinLnBrk="0" hangingPunct="1">
        <a:spcBef>
          <a:spcPct val="0"/>
        </a:spcBef>
        <a:buNone/>
        <a:defRPr lang="en-US" sz="2800" b="1" i="0" kern="1200" smtClean="0">
          <a:solidFill>
            <a:schemeClr val="accent1"/>
          </a:solidFill>
          <a:latin typeface="+mj-lt"/>
          <a:ea typeface="+mn-ea"/>
          <a:cs typeface="Verdana"/>
        </a:defRPr>
      </a:lvl1pPr>
    </p:titleStyle>
    <p:bodyStyle>
      <a:lvl1pPr marL="0" indent="0" algn="l" defTabSz="360000" rtl="0" eaLnBrk="1" latinLnBrk="0" hangingPunct="1">
        <a:spcBef>
          <a:spcPct val="20000"/>
        </a:spcBef>
        <a:buClr>
          <a:srgbClr val="C00000"/>
        </a:buClr>
        <a:buFont typeface="Arial" panose="020B0604020202020204" pitchFamily="34" charset="0"/>
        <a:buNone/>
        <a:defRPr lang="en-US" sz="2400" b="1" i="0" kern="1200" dirty="0" smtClean="0">
          <a:solidFill>
            <a:schemeClr val="tx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dirty="0" smtClean="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dirty="0" smtClean="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3CBE64-3B86-A934-B925-0BD1A0D5F30E}"/>
              </a:ext>
            </a:extLst>
          </p:cNvPr>
          <p:cNvSpPr/>
          <p:nvPr userDrawn="1"/>
        </p:nvSpPr>
        <p:spPr>
          <a:xfrm>
            <a:off x="0" y="0"/>
            <a:ext cx="9144000" cy="5143500"/>
          </a:xfrm>
          <a:prstGeom prst="rect">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8" name="Picture 7">
            <a:extLst>
              <a:ext uri="{FF2B5EF4-FFF2-40B4-BE49-F238E27FC236}">
                <a16:creationId xmlns:a16="http://schemas.microsoft.com/office/drawing/2014/main" id="{0EACEAA7-8E53-EF01-2CE3-B640429345BE}"/>
              </a:ext>
            </a:extLst>
          </p:cNvPr>
          <p:cNvPicPr>
            <a:picLocks noChangeAspect="1"/>
          </p:cNvPicPr>
          <p:nvPr userDrawn="1"/>
        </p:nvPicPr>
        <p:blipFill>
          <a:blip r:embed="rId4"/>
          <a:srcRect/>
          <a:stretch/>
        </p:blipFill>
        <p:spPr>
          <a:xfrm>
            <a:off x="471132" y="339502"/>
            <a:ext cx="725300" cy="263075"/>
          </a:xfrm>
          <a:prstGeom prst="rect">
            <a:avLst/>
          </a:prstGeom>
        </p:spPr>
      </p:pic>
      <p:grpSp>
        <p:nvGrpSpPr>
          <p:cNvPr id="2" name="Group 1">
            <a:extLst>
              <a:ext uri="{FF2B5EF4-FFF2-40B4-BE49-F238E27FC236}">
                <a16:creationId xmlns:a16="http://schemas.microsoft.com/office/drawing/2014/main" id="{64E8B6F6-E734-A155-2E60-EF35013AC670}"/>
              </a:ext>
            </a:extLst>
          </p:cNvPr>
          <p:cNvGrpSpPr/>
          <p:nvPr userDrawn="1"/>
        </p:nvGrpSpPr>
        <p:grpSpPr>
          <a:xfrm>
            <a:off x="486000" y="4783500"/>
            <a:ext cx="108000" cy="360000"/>
            <a:chOff x="486000" y="4783500"/>
            <a:chExt cx="108000" cy="360000"/>
          </a:xfrm>
        </p:grpSpPr>
        <p:cxnSp>
          <p:nvCxnSpPr>
            <p:cNvPr id="16" name="Connecteur droit 8">
              <a:extLst>
                <a:ext uri="{FF2B5EF4-FFF2-40B4-BE49-F238E27FC236}">
                  <a16:creationId xmlns:a16="http://schemas.microsoft.com/office/drawing/2014/main" id="{E9D86100-0ED3-132E-40E2-CDA5EBF69890}"/>
                </a:ext>
              </a:extLst>
            </p:cNvPr>
            <p:cNvCxnSpPr>
              <a:cxnSpLocks/>
            </p:cNvCxnSpPr>
            <p:nvPr userDrawn="1"/>
          </p:nvCxnSpPr>
          <p:spPr>
            <a:xfrm>
              <a:off x="540000" y="4890681"/>
              <a:ext cx="0" cy="25281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Ellipse 9">
              <a:extLst>
                <a:ext uri="{FF2B5EF4-FFF2-40B4-BE49-F238E27FC236}">
                  <a16:creationId xmlns:a16="http://schemas.microsoft.com/office/drawing/2014/main" id="{435E42D4-08B1-2983-6167-1C0A3B9EBD27}"/>
                </a:ext>
              </a:extLst>
            </p:cNvPr>
            <p:cNvSpPr>
              <a:spLocks noChangeAspect="1"/>
            </p:cNvSpPr>
            <p:nvPr userDrawn="1"/>
          </p:nvSpPr>
          <p:spPr>
            <a:xfrm>
              <a:off x="486000" y="4783500"/>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752822244"/>
      </p:ext>
    </p:extLst>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ACAC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E6B2DF-E75C-0E2D-0F05-B9522C4D96FF}"/>
              </a:ext>
            </a:extLst>
          </p:cNvPr>
          <p:cNvPicPr>
            <a:picLocks noChangeAspect="1"/>
          </p:cNvPicPr>
          <p:nvPr userDrawn="1"/>
        </p:nvPicPr>
        <p:blipFill>
          <a:blip r:embed="rId4"/>
          <a:srcRect/>
          <a:stretch/>
        </p:blipFill>
        <p:spPr>
          <a:xfrm>
            <a:off x="8094637" y="195486"/>
            <a:ext cx="725300" cy="263075"/>
          </a:xfrm>
          <a:prstGeom prst="rect">
            <a:avLst/>
          </a:prstGeom>
        </p:spPr>
      </p:pic>
    </p:spTree>
    <p:extLst>
      <p:ext uri="{BB962C8B-B14F-4D97-AF65-F5344CB8AC3E}">
        <p14:creationId xmlns:p14="http://schemas.microsoft.com/office/powerpoint/2010/main" val="2784851041"/>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Picture 22" descr="A picture containing drawing&#10;&#10;Description automatically generated">
            <a:extLst>
              <a:ext uri="{FF2B5EF4-FFF2-40B4-BE49-F238E27FC236}">
                <a16:creationId xmlns:a16="http://schemas.microsoft.com/office/drawing/2014/main" id="{F3AD88CA-558F-4656-1895-E70B8E9832EA}"/>
              </a:ext>
            </a:extLst>
          </p:cNvPr>
          <p:cNvPicPr>
            <a:picLocks noChangeAspect="1"/>
          </p:cNvPicPr>
          <p:nvPr userDrawn="1"/>
        </p:nvPicPr>
        <p:blipFill>
          <a:blip r:embed="rId4"/>
          <a:stretch>
            <a:fillRect/>
          </a:stretch>
        </p:blipFill>
        <p:spPr>
          <a:xfrm>
            <a:off x="8094102" y="339502"/>
            <a:ext cx="726370" cy="263075"/>
          </a:xfrm>
          <a:prstGeom prst="rect">
            <a:avLst/>
          </a:prstGeom>
        </p:spPr>
      </p:pic>
      <p:grpSp>
        <p:nvGrpSpPr>
          <p:cNvPr id="25" name="Group 24">
            <a:extLst>
              <a:ext uri="{FF2B5EF4-FFF2-40B4-BE49-F238E27FC236}">
                <a16:creationId xmlns:a16="http://schemas.microsoft.com/office/drawing/2014/main" id="{9213C44A-BC74-1A21-FE36-E1300F06BE5B}"/>
              </a:ext>
            </a:extLst>
          </p:cNvPr>
          <p:cNvGrpSpPr/>
          <p:nvPr userDrawn="1"/>
        </p:nvGrpSpPr>
        <p:grpSpPr>
          <a:xfrm>
            <a:off x="324472" y="4621972"/>
            <a:ext cx="8819528" cy="521528"/>
            <a:chOff x="324472" y="4621972"/>
            <a:chExt cx="8819528" cy="521528"/>
          </a:xfrm>
        </p:grpSpPr>
        <p:cxnSp>
          <p:nvCxnSpPr>
            <p:cNvPr id="26" name="Connecteur droit 3">
              <a:extLst>
                <a:ext uri="{FF2B5EF4-FFF2-40B4-BE49-F238E27FC236}">
                  <a16:creationId xmlns:a16="http://schemas.microsoft.com/office/drawing/2014/main" id="{33F52266-4DF0-2432-313D-08F35D7B3212}"/>
                </a:ext>
              </a:extLst>
            </p:cNvPr>
            <p:cNvCxnSpPr>
              <a:cxnSpLocks/>
              <a:endCxn id="29" idx="1"/>
            </p:cNvCxnSpPr>
            <p:nvPr/>
          </p:nvCxnSpPr>
          <p:spPr>
            <a:xfrm>
              <a:off x="432472" y="4837500"/>
              <a:ext cx="8496000" cy="0"/>
            </a:xfrm>
            <a:prstGeom prst="line">
              <a:avLst/>
            </a:prstGeom>
            <a:ln w="6350">
              <a:solidFill>
                <a:schemeClr val="bg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7" name="Connecteur droit 8">
              <a:extLst>
                <a:ext uri="{FF2B5EF4-FFF2-40B4-BE49-F238E27FC236}">
                  <a16:creationId xmlns:a16="http://schemas.microsoft.com/office/drawing/2014/main" id="{EF526EA0-1346-71A1-D41E-9992C720215A}"/>
                </a:ext>
              </a:extLst>
            </p:cNvPr>
            <p:cNvCxnSpPr>
              <a:cxnSpLocks/>
            </p:cNvCxnSpPr>
            <p:nvPr/>
          </p:nvCxnSpPr>
          <p:spPr>
            <a:xfrm>
              <a:off x="378472" y="4890681"/>
              <a:ext cx="0" cy="252819"/>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Ellipse 9">
              <a:extLst>
                <a:ext uri="{FF2B5EF4-FFF2-40B4-BE49-F238E27FC236}">
                  <a16:creationId xmlns:a16="http://schemas.microsoft.com/office/drawing/2014/main" id="{4B07EA39-6612-0788-FDD2-52B6554C9118}"/>
                </a:ext>
              </a:extLst>
            </p:cNvPr>
            <p:cNvSpPr>
              <a:spLocks noChangeAspect="1"/>
            </p:cNvSpPr>
            <p:nvPr/>
          </p:nvSpPr>
          <p:spPr>
            <a:xfrm>
              <a:off x="324472" y="4783500"/>
              <a:ext cx="108000" cy="108000"/>
            </a:xfrm>
            <a:prstGeom prst="ellipse">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9" name="Picture 28">
              <a:extLst>
                <a:ext uri="{FF2B5EF4-FFF2-40B4-BE49-F238E27FC236}">
                  <a16:creationId xmlns:a16="http://schemas.microsoft.com/office/drawing/2014/main" id="{22D9BA31-6091-E4E0-290F-0B523D69EF3D}"/>
                </a:ext>
              </a:extLst>
            </p:cNvPr>
            <p:cNvPicPr>
              <a:picLocks noChangeAspect="1"/>
            </p:cNvPicPr>
            <p:nvPr userDrawn="1"/>
          </p:nvPicPr>
          <p:blipFill>
            <a:blip r:embed="rId5"/>
            <a:stretch>
              <a:fillRect/>
            </a:stretch>
          </p:blipFill>
          <p:spPr>
            <a:xfrm>
              <a:off x="8928472" y="4621972"/>
              <a:ext cx="215528" cy="431055"/>
            </a:xfrm>
            <a:prstGeom prst="rect">
              <a:avLst/>
            </a:prstGeom>
          </p:spPr>
        </p:pic>
      </p:grpSp>
    </p:spTree>
    <p:extLst>
      <p:ext uri="{BB962C8B-B14F-4D97-AF65-F5344CB8AC3E}">
        <p14:creationId xmlns:p14="http://schemas.microsoft.com/office/powerpoint/2010/main" val="1239385676"/>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16025C-576E-2CF6-2D9B-F12B26F14697}"/>
              </a:ext>
            </a:extLst>
          </p:cNvPr>
          <p:cNvSpPr/>
          <p:nvPr userDrawn="1"/>
        </p:nvSpPr>
        <p:spPr>
          <a:xfrm>
            <a:off x="228600" y="209550"/>
            <a:ext cx="8686800" cy="47244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 name="Rectangle 7">
            <a:extLst>
              <a:ext uri="{FF2B5EF4-FFF2-40B4-BE49-F238E27FC236}">
                <a16:creationId xmlns:a16="http://schemas.microsoft.com/office/drawing/2014/main" id="{F326CD90-5B07-B40B-F47B-AF7B721880EB}"/>
              </a:ext>
            </a:extLst>
          </p:cNvPr>
          <p:cNvSpPr/>
          <p:nvPr userDrawn="1"/>
        </p:nvSpPr>
        <p:spPr>
          <a:xfrm>
            <a:off x="0" y="0"/>
            <a:ext cx="99060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9" name="Picture 8" descr="A picture containing drawing&#10;&#10;Description automatically generated">
            <a:extLst>
              <a:ext uri="{FF2B5EF4-FFF2-40B4-BE49-F238E27FC236}">
                <a16:creationId xmlns:a16="http://schemas.microsoft.com/office/drawing/2014/main" id="{51360669-98FB-6D6B-64BC-08E08B5F3210}"/>
              </a:ext>
            </a:extLst>
          </p:cNvPr>
          <p:cNvPicPr>
            <a:picLocks noChangeAspect="1"/>
          </p:cNvPicPr>
          <p:nvPr userDrawn="1"/>
        </p:nvPicPr>
        <p:blipFill>
          <a:blip r:embed="rId3"/>
          <a:stretch>
            <a:fillRect/>
          </a:stretch>
        </p:blipFill>
        <p:spPr>
          <a:xfrm>
            <a:off x="152400" y="133350"/>
            <a:ext cx="726370" cy="263075"/>
          </a:xfrm>
          <a:prstGeom prst="rect">
            <a:avLst/>
          </a:prstGeom>
        </p:spPr>
      </p:pic>
    </p:spTree>
    <p:extLst>
      <p:ext uri="{BB962C8B-B14F-4D97-AF65-F5344CB8AC3E}">
        <p14:creationId xmlns:p14="http://schemas.microsoft.com/office/powerpoint/2010/main" val="3558111313"/>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ADE9E-F737-E1B3-DA1F-9BCB8A1606AF}"/>
              </a:ext>
            </a:extLst>
          </p:cNvPr>
          <p:cNvSpPr/>
          <p:nvPr userDrawn="1"/>
        </p:nvSpPr>
        <p:spPr>
          <a:xfrm>
            <a:off x="6193420" y="576000"/>
            <a:ext cx="2952871" cy="4567500"/>
          </a:xfrm>
          <a:prstGeom prst="rect">
            <a:avLst/>
          </a:prstGeom>
          <a:solidFill>
            <a:schemeClr val="bg1">
              <a:lumMod val="65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Rectangle 2">
            <a:extLst>
              <a:ext uri="{FF2B5EF4-FFF2-40B4-BE49-F238E27FC236}">
                <a16:creationId xmlns:a16="http://schemas.microsoft.com/office/drawing/2014/main" id="{BAB5090C-6CCC-28A5-0FF4-C307D633694A}"/>
              </a:ext>
            </a:extLst>
          </p:cNvPr>
          <p:cNvSpPr/>
          <p:nvPr userDrawn="1"/>
        </p:nvSpPr>
        <p:spPr>
          <a:xfrm>
            <a:off x="3131840" y="576000"/>
            <a:ext cx="3061581" cy="4567500"/>
          </a:xfrm>
          <a:prstGeom prst="rect">
            <a:avLst/>
          </a:prstGeom>
          <a:solidFill>
            <a:schemeClr val="bg1">
              <a:lumMod val="65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Rectangle 12">
            <a:extLst>
              <a:ext uri="{FF2B5EF4-FFF2-40B4-BE49-F238E27FC236}">
                <a16:creationId xmlns:a16="http://schemas.microsoft.com/office/drawing/2014/main" id="{CAD063DF-2EFE-7320-98BA-A85ECF36E55F}"/>
              </a:ext>
            </a:extLst>
          </p:cNvPr>
          <p:cNvSpPr/>
          <p:nvPr userDrawn="1"/>
        </p:nvSpPr>
        <p:spPr>
          <a:xfrm>
            <a:off x="0" y="576000"/>
            <a:ext cx="3131999" cy="4567500"/>
          </a:xfrm>
          <a:prstGeom prst="rect">
            <a:avLst/>
          </a:prstGeom>
          <a:solidFill>
            <a:schemeClr val="bg1">
              <a:lumMod val="65000"/>
            </a:schemeClr>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Rectangle 1">
            <a:extLst>
              <a:ext uri="{FF2B5EF4-FFF2-40B4-BE49-F238E27FC236}">
                <a16:creationId xmlns:a16="http://schemas.microsoft.com/office/drawing/2014/main" id="{CF7E6F47-55DD-D8A3-EDEB-C5AB65D4FDF6}"/>
              </a:ext>
            </a:extLst>
          </p:cNvPr>
          <p:cNvSpPr/>
          <p:nvPr userDrawn="1"/>
        </p:nvSpPr>
        <p:spPr>
          <a:xfrm>
            <a:off x="0" y="0"/>
            <a:ext cx="9144000" cy="576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7" name="Picture 6">
            <a:extLst>
              <a:ext uri="{FF2B5EF4-FFF2-40B4-BE49-F238E27FC236}">
                <a16:creationId xmlns:a16="http://schemas.microsoft.com/office/drawing/2014/main" id="{D7B8F31A-1B40-7C11-268A-34539CA7C155}"/>
              </a:ext>
            </a:extLst>
          </p:cNvPr>
          <p:cNvPicPr>
            <a:picLocks noChangeAspect="1"/>
          </p:cNvPicPr>
          <p:nvPr userDrawn="1"/>
        </p:nvPicPr>
        <p:blipFill>
          <a:blip r:embed="rId3"/>
          <a:srcRect/>
          <a:stretch/>
        </p:blipFill>
        <p:spPr>
          <a:xfrm>
            <a:off x="8094637" y="195486"/>
            <a:ext cx="725300" cy="263075"/>
          </a:xfrm>
          <a:prstGeom prst="rect">
            <a:avLst/>
          </a:prstGeom>
        </p:spPr>
      </p:pic>
    </p:spTree>
    <p:extLst>
      <p:ext uri="{BB962C8B-B14F-4D97-AF65-F5344CB8AC3E}">
        <p14:creationId xmlns:p14="http://schemas.microsoft.com/office/powerpoint/2010/main" val="498397732"/>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hyperlink" Target="http://www.escardio.org/" TargetMode="Externa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g"/><Relationship Id="rId1" Type="http://schemas.openxmlformats.org/officeDocument/2006/relationships/slideLayout" Target="../slideLayouts/slideLayout12.xml"/><Relationship Id="rId5" Type="http://schemas.openxmlformats.org/officeDocument/2006/relationships/image" Target="../media/image54.emf"/><Relationship Id="rId4" Type="http://schemas.openxmlformats.org/officeDocument/2006/relationships/image" Target="../media/image53.jpg"/></Relationships>
</file>

<file path=ppt/slides/_rels/slide1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55.png"/><Relationship Id="rId7" Type="http://schemas.openxmlformats.org/officeDocument/2006/relationships/image" Target="../media/image39.emf"/><Relationship Id="rId12"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8.emf"/><Relationship Id="rId11" Type="http://schemas.openxmlformats.org/officeDocument/2006/relationships/image" Target="../media/image56.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emf"/><Relationship Id="rId3" Type="http://schemas.openxmlformats.org/officeDocument/2006/relationships/image" Target="../media/image24.emf"/><Relationship Id="rId7" Type="http://schemas.openxmlformats.org/officeDocument/2006/relationships/image" Target="../media/image28.emf"/><Relationship Id="rId12" Type="http://schemas.openxmlformats.org/officeDocument/2006/relationships/image" Target="../media/image33.jpg"/><Relationship Id="rId2" Type="http://schemas.openxmlformats.org/officeDocument/2006/relationships/image" Target="../media/image23.jpg"/><Relationship Id="rId1" Type="http://schemas.openxmlformats.org/officeDocument/2006/relationships/slideLayout" Target="../slideLayouts/slideLayout10.xml"/><Relationship Id="rId6" Type="http://schemas.openxmlformats.org/officeDocument/2006/relationships/image" Target="../media/image27.jpg"/><Relationship Id="rId11" Type="http://schemas.openxmlformats.org/officeDocument/2006/relationships/image" Target="../media/image32.emf"/><Relationship Id="rId5" Type="http://schemas.openxmlformats.org/officeDocument/2006/relationships/image" Target="../media/image26.emf"/><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emf"/></Relationships>
</file>

<file path=ppt/slides/_rels/slide7.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image" Target="../media/image35.jpg"/><Relationship Id="rId1" Type="http://schemas.openxmlformats.org/officeDocument/2006/relationships/slideLayout" Target="../slideLayouts/slideLayout12.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 Id="rId9" Type="http://schemas.openxmlformats.org/officeDocument/2006/relationships/image" Target="../media/image42.emf"/></Relationships>
</file>

<file path=ppt/slides/_rels/slide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emf"/><Relationship Id="rId1" Type="http://schemas.openxmlformats.org/officeDocument/2006/relationships/slideLayout" Target="../slideLayouts/slideLayout12.xml"/><Relationship Id="rId5" Type="http://schemas.openxmlformats.org/officeDocument/2006/relationships/image" Target="../media/image46.jpg"/><Relationship Id="rId4" Type="http://schemas.openxmlformats.org/officeDocument/2006/relationships/image" Target="../media/image45.emf"/></Relationships>
</file>

<file path=ppt/slides/_rels/slide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g"/><Relationship Id="rId1" Type="http://schemas.openxmlformats.org/officeDocument/2006/relationships/slideLayout" Target="../slideLayouts/slideLayout12.xml"/><Relationship Id="rId5" Type="http://schemas.openxmlformats.org/officeDocument/2006/relationships/image" Target="../media/image50.emf"/><Relationship Id="rId4" Type="http://schemas.openxmlformats.org/officeDocument/2006/relationships/image" Target="../media/image4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554DB-3620-2A28-3600-7C07AADCD691}"/>
              </a:ext>
            </a:extLst>
          </p:cNvPr>
          <p:cNvPicPr>
            <a:picLocks noChangeAspect="1"/>
          </p:cNvPicPr>
          <p:nvPr/>
        </p:nvPicPr>
        <p:blipFill>
          <a:blip r:embed="rId3">
            <a:alphaModFix amt="60000"/>
          </a:blip>
          <a:stretch>
            <a:fillRect/>
          </a:stretch>
        </p:blipFill>
        <p:spPr>
          <a:xfrm>
            <a:off x="3325124" y="1766337"/>
            <a:ext cx="2291778" cy="2291778"/>
          </a:xfrm>
          <a:prstGeom prst="rect">
            <a:avLst/>
          </a:prstGeom>
        </p:spPr>
      </p:pic>
      <p:pic>
        <p:nvPicPr>
          <p:cNvPr id="8" name="Picture 7">
            <a:extLst>
              <a:ext uri="{FF2B5EF4-FFF2-40B4-BE49-F238E27FC236}">
                <a16:creationId xmlns:a16="http://schemas.microsoft.com/office/drawing/2014/main" id="{34C95AF8-8E9F-5650-8A60-E75FB15C9372}"/>
              </a:ext>
            </a:extLst>
          </p:cNvPr>
          <p:cNvPicPr>
            <a:picLocks noChangeAspect="1"/>
          </p:cNvPicPr>
          <p:nvPr/>
        </p:nvPicPr>
        <p:blipFill>
          <a:blip r:embed="rId4"/>
          <a:stretch>
            <a:fillRect/>
          </a:stretch>
        </p:blipFill>
        <p:spPr>
          <a:xfrm>
            <a:off x="3658185" y="2688437"/>
            <a:ext cx="1675815" cy="447578"/>
          </a:xfrm>
          <a:prstGeom prst="rect">
            <a:avLst/>
          </a:prstGeom>
        </p:spPr>
      </p:pic>
      <p:cxnSp>
        <p:nvCxnSpPr>
          <p:cNvPr id="10" name="Straight Connector 9">
            <a:extLst>
              <a:ext uri="{FF2B5EF4-FFF2-40B4-BE49-F238E27FC236}">
                <a16:creationId xmlns:a16="http://schemas.microsoft.com/office/drawing/2014/main" id="{E04BD10C-8027-4254-A0B5-4EEBC39141EE}"/>
              </a:ext>
            </a:extLst>
          </p:cNvPr>
          <p:cNvCxnSpPr/>
          <p:nvPr/>
        </p:nvCxnSpPr>
        <p:spPr>
          <a:xfrm flipV="1">
            <a:off x="8496000" y="4629150"/>
            <a:ext cx="0" cy="514350"/>
          </a:xfrm>
          <a:prstGeom prst="line">
            <a:avLst/>
          </a:prstGeom>
          <a:ln w="63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457B1E3-5D5B-ECC3-F994-E35C511C7F05}"/>
              </a:ext>
            </a:extLst>
          </p:cNvPr>
          <p:cNvSpPr txBox="1"/>
          <p:nvPr/>
        </p:nvSpPr>
        <p:spPr>
          <a:xfrm>
            <a:off x="6629400" y="4552206"/>
            <a:ext cx="1752600" cy="153888"/>
          </a:xfrm>
          <a:prstGeom prst="rect">
            <a:avLst/>
          </a:prstGeom>
          <a:noFill/>
        </p:spPr>
        <p:txBody>
          <a:bodyPr wrap="square" lIns="0" tIns="0" rIns="0" bIns="0" rtlCol="0">
            <a:spAutoFit/>
          </a:bodyPr>
          <a:lstStyle/>
          <a:p>
            <a:pPr marL="38700" algn="r" defTabSz="360000">
              <a:spcBef>
                <a:spcPct val="20000"/>
              </a:spcBef>
              <a:buClr>
                <a:srgbClr val="C00000"/>
              </a:buClr>
            </a:pPr>
            <a:r>
              <a:rPr lang="en-GB" sz="1000" b="1" spc="40" dirty="0" err="1">
                <a:solidFill>
                  <a:schemeClr val="bg1"/>
                </a:solidFill>
                <a:effectLst/>
                <a:hlinkClick r:id="rId5">
                  <a:extLst>
                    <a:ext uri="{A12FA001-AC4F-418D-AE19-62706E023703}">
                      <ahyp:hlinkClr xmlns:ahyp="http://schemas.microsoft.com/office/drawing/2018/hyperlinkcolor" val="tx"/>
                    </a:ext>
                  </a:extLst>
                </a:hlinkClick>
              </a:rPr>
              <a:t>www.escardio.org</a:t>
            </a:r>
            <a:endParaRPr lang="en-GB" sz="1000" b="1" spc="40" dirty="0">
              <a:solidFill>
                <a:schemeClr val="bg1"/>
              </a:solidFill>
              <a:effectLst/>
            </a:endParaRPr>
          </a:p>
        </p:txBody>
      </p:sp>
      <p:sp>
        <p:nvSpPr>
          <p:cNvPr id="3" name="TextBox 2">
            <a:extLst>
              <a:ext uri="{FF2B5EF4-FFF2-40B4-BE49-F238E27FC236}">
                <a16:creationId xmlns:a16="http://schemas.microsoft.com/office/drawing/2014/main" id="{E1164DCE-8157-DE80-7193-CA3E2B852003}"/>
              </a:ext>
            </a:extLst>
          </p:cNvPr>
          <p:cNvSpPr txBox="1"/>
          <p:nvPr/>
        </p:nvSpPr>
        <p:spPr>
          <a:xfrm>
            <a:off x="1403648" y="4948594"/>
            <a:ext cx="6336704" cy="215444"/>
          </a:xfrm>
          <a:prstGeom prst="rect">
            <a:avLst/>
          </a:prstGeom>
          <a:noFill/>
        </p:spPr>
        <p:txBody>
          <a:bodyPr wrap="square">
            <a:spAutoFit/>
          </a:bodyPr>
          <a:lstStyle/>
          <a:p>
            <a:r>
              <a:rPr lang="fr-FR" sz="800" dirty="0">
                <a:solidFill>
                  <a:schemeClr val="bg1"/>
                </a:solidFill>
                <a:effectLst/>
                <a:latin typeface="Calibri" panose="020F0502020204030204" pitchFamily="34" charset="0"/>
                <a:ea typeface="Calibri" panose="020F0502020204030204" pitchFamily="34" charset="0"/>
              </a:rPr>
              <a:t>©2023 </a:t>
            </a:r>
            <a:r>
              <a:rPr lang="fr-FR" sz="800" dirty="0" err="1">
                <a:solidFill>
                  <a:schemeClr val="bg1"/>
                </a:solidFill>
                <a:effectLst/>
                <a:latin typeface="Calibri" panose="020F0502020204030204" pitchFamily="34" charset="0"/>
                <a:ea typeface="Calibri" panose="020F0502020204030204" pitchFamily="34" charset="0"/>
              </a:rPr>
              <a:t>European</a:t>
            </a:r>
            <a:r>
              <a:rPr lang="fr-FR" sz="800" dirty="0">
                <a:solidFill>
                  <a:schemeClr val="bg1"/>
                </a:solidFill>
                <a:effectLst/>
                <a:latin typeface="Calibri" panose="020F0502020204030204" pitchFamily="34" charset="0"/>
                <a:ea typeface="Calibri" panose="020F0502020204030204" pitchFamily="34" charset="0"/>
              </a:rPr>
              <a:t> Society of Cardiology. </a:t>
            </a:r>
            <a:r>
              <a:rPr lang="en-US" sz="800" dirty="0">
                <a:solidFill>
                  <a:schemeClr val="bg1"/>
                </a:solidFill>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solidFill>
                <a:schemeClr val="bg1"/>
              </a:solidFill>
            </a:endParaRPr>
          </a:p>
        </p:txBody>
      </p:sp>
    </p:spTree>
    <p:extLst>
      <p:ext uri="{BB962C8B-B14F-4D97-AF65-F5344CB8AC3E}">
        <p14:creationId xmlns:p14="http://schemas.microsoft.com/office/powerpoint/2010/main" val="78707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CE33FC8-E7FE-7560-1A9B-950D8077E2A0}"/>
              </a:ext>
            </a:extLst>
          </p:cNvPr>
          <p:cNvGrpSpPr/>
          <p:nvPr/>
        </p:nvGrpSpPr>
        <p:grpSpPr>
          <a:xfrm>
            <a:off x="390519" y="540000"/>
            <a:ext cx="3605418" cy="4032448"/>
            <a:chOff x="390519" y="483518"/>
            <a:chExt cx="3605418" cy="4032448"/>
          </a:xfrm>
        </p:grpSpPr>
        <p:sp>
          <p:nvSpPr>
            <p:cNvPr id="18" name="Round Diagonal Corner of Rectangle 17">
              <a:extLst>
                <a:ext uri="{FF2B5EF4-FFF2-40B4-BE49-F238E27FC236}">
                  <a16:creationId xmlns:a16="http://schemas.microsoft.com/office/drawing/2014/main" id="{4590D6D8-774F-0181-F56F-E5EB9B099CC5}"/>
                </a:ext>
              </a:extLst>
            </p:cNvPr>
            <p:cNvSpPr/>
            <p:nvPr/>
          </p:nvSpPr>
          <p:spPr>
            <a:xfrm flipH="1">
              <a:off x="390522" y="483518"/>
              <a:ext cx="3605415" cy="4032448"/>
            </a:xfrm>
            <a:prstGeom prst="round2DiagRect">
              <a:avLst/>
            </a:prstGeom>
            <a:solidFill>
              <a:srgbClr val="552682"/>
            </a:solidFill>
            <a:ln w="3175">
              <a:solidFill>
                <a:srgbClr val="552682"/>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9" name="Round Diagonal Corner of Rectangle 18">
              <a:extLst>
                <a:ext uri="{FF2B5EF4-FFF2-40B4-BE49-F238E27FC236}">
                  <a16:creationId xmlns:a16="http://schemas.microsoft.com/office/drawing/2014/main" id="{11C7E5A2-241B-0580-663E-8B52D17C437F}"/>
                </a:ext>
              </a:extLst>
            </p:cNvPr>
            <p:cNvSpPr/>
            <p:nvPr/>
          </p:nvSpPr>
          <p:spPr>
            <a:xfrm flipH="1">
              <a:off x="390519" y="1275606"/>
              <a:ext cx="3605415" cy="3240360"/>
            </a:xfrm>
            <a:prstGeom prst="round2DiagRect">
              <a:avLst/>
            </a:prstGeom>
            <a:solidFill>
              <a:schemeClr val="bg1"/>
            </a:solidFill>
            <a:ln w="3175">
              <a:solidFill>
                <a:srgbClr val="552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1" name="Text Placeholder 1">
              <a:extLst>
                <a:ext uri="{FF2B5EF4-FFF2-40B4-BE49-F238E27FC236}">
                  <a16:creationId xmlns:a16="http://schemas.microsoft.com/office/drawing/2014/main" id="{185EA979-3DF1-861C-364C-220EE7F3D8A1}"/>
                </a:ext>
              </a:extLst>
            </p:cNvPr>
            <p:cNvSpPr txBox="1">
              <a:spLocks/>
            </p:cNvSpPr>
            <p:nvPr/>
          </p:nvSpPr>
          <p:spPr>
            <a:xfrm>
              <a:off x="603943" y="635328"/>
              <a:ext cx="2536252" cy="49225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00"/>
                </a:lnSpc>
                <a:buNone/>
              </a:pPr>
              <a:r>
                <a:rPr lang="en-US" sz="1600" i="0" u="none" strike="noStrike" baseline="0" dirty="0">
                  <a:solidFill>
                    <a:schemeClr val="bg1"/>
                  </a:solidFill>
                  <a:latin typeface="+mn-lt"/>
                </a:rPr>
                <a:t>High Quality Data </a:t>
              </a:r>
              <a:br>
                <a:rPr lang="en-US" sz="1600" i="0" u="none" strike="noStrike" baseline="0" dirty="0">
                  <a:solidFill>
                    <a:schemeClr val="bg1"/>
                  </a:solidFill>
                  <a:latin typeface="+mn-lt"/>
                </a:rPr>
              </a:br>
              <a:r>
                <a:rPr lang="en-US" sz="1600" i="0" u="none" strike="noStrike" baseline="0" dirty="0">
                  <a:solidFill>
                    <a:schemeClr val="bg1"/>
                  </a:solidFill>
                  <a:latin typeface="+mn-lt"/>
                </a:rPr>
                <a:t>and Research</a:t>
              </a:r>
            </a:p>
          </p:txBody>
        </p:sp>
        <p:sp>
          <p:nvSpPr>
            <p:cNvPr id="23" name="Round Diagonal Corner of Rectangle 22">
              <a:extLst>
                <a:ext uri="{FF2B5EF4-FFF2-40B4-BE49-F238E27FC236}">
                  <a16:creationId xmlns:a16="http://schemas.microsoft.com/office/drawing/2014/main" id="{6B456768-AEBF-2A35-68D9-91FAF9C99A9D}"/>
                </a:ext>
              </a:extLst>
            </p:cNvPr>
            <p:cNvSpPr/>
            <p:nvPr/>
          </p:nvSpPr>
          <p:spPr>
            <a:xfrm>
              <a:off x="603942" y="2305474"/>
              <a:ext cx="3159007" cy="1944216"/>
            </a:xfrm>
            <a:prstGeom prst="round2DiagRect">
              <a:avLst>
                <a:gd name="adj1" fmla="val 0"/>
                <a:gd name="adj2" fmla="val 17103"/>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4" name="Text Placeholder 1">
              <a:extLst>
                <a:ext uri="{FF2B5EF4-FFF2-40B4-BE49-F238E27FC236}">
                  <a16:creationId xmlns:a16="http://schemas.microsoft.com/office/drawing/2014/main" id="{EC4FD796-BDC2-FDB1-1C30-F760F9D4D9E7}"/>
                </a:ext>
              </a:extLst>
            </p:cNvPr>
            <p:cNvSpPr txBox="1">
              <a:spLocks/>
            </p:cNvSpPr>
            <p:nvPr/>
          </p:nvSpPr>
          <p:spPr>
            <a:xfrm>
              <a:off x="603942" y="1429859"/>
              <a:ext cx="2596591" cy="72758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GB" sz="1300" dirty="0">
                  <a:solidFill>
                    <a:srgbClr val="552682"/>
                  </a:solidFill>
                  <a:effectLst/>
                  <a:latin typeface="Calibri Light" panose="020F0302020204030204" pitchFamily="34" charset="0"/>
                  <a:cs typeface="Calibri Light" panose="020F0302020204030204" pitchFamily="34" charset="0"/>
                </a:rPr>
                <a:t>Support of collaborative research and active contributions to high quality data collection</a:t>
              </a:r>
            </a:p>
          </p:txBody>
        </p:sp>
        <p:pic>
          <p:nvPicPr>
            <p:cNvPr id="31" name="Picture 30">
              <a:extLst>
                <a:ext uri="{FF2B5EF4-FFF2-40B4-BE49-F238E27FC236}">
                  <a16:creationId xmlns:a16="http://schemas.microsoft.com/office/drawing/2014/main" id="{378C64C8-0DC9-4783-C0E4-03E18F9F68E1}"/>
                </a:ext>
              </a:extLst>
            </p:cNvPr>
            <p:cNvPicPr>
              <a:picLocks noChangeAspect="1"/>
            </p:cNvPicPr>
            <p:nvPr/>
          </p:nvPicPr>
          <p:blipFill>
            <a:blip r:embed="rId3"/>
            <a:stretch>
              <a:fillRect/>
            </a:stretch>
          </p:blipFill>
          <p:spPr>
            <a:xfrm>
              <a:off x="3125920" y="627309"/>
              <a:ext cx="492252" cy="492252"/>
            </a:xfrm>
            <a:prstGeom prst="rect">
              <a:avLst/>
            </a:prstGeom>
            <a:effectLst>
              <a:outerShdw blurRad="50800" dist="38100" dir="2700000" algn="tl" rotWithShape="0">
                <a:prstClr val="black">
                  <a:alpha val="40000"/>
                </a:prstClr>
              </a:outerShdw>
            </a:effectLst>
          </p:spPr>
        </p:pic>
      </p:grpSp>
      <p:grpSp>
        <p:nvGrpSpPr>
          <p:cNvPr id="35" name="Group 34">
            <a:extLst>
              <a:ext uri="{FF2B5EF4-FFF2-40B4-BE49-F238E27FC236}">
                <a16:creationId xmlns:a16="http://schemas.microsoft.com/office/drawing/2014/main" id="{041954EF-4D6A-19AA-4D18-CEB8CCE9FA83}"/>
              </a:ext>
            </a:extLst>
          </p:cNvPr>
          <p:cNvGrpSpPr/>
          <p:nvPr/>
        </p:nvGrpSpPr>
        <p:grpSpPr>
          <a:xfrm>
            <a:off x="4401410" y="540000"/>
            <a:ext cx="3605418" cy="4032448"/>
            <a:chOff x="4401410" y="483518"/>
            <a:chExt cx="3605418" cy="4032448"/>
          </a:xfrm>
        </p:grpSpPr>
        <p:sp>
          <p:nvSpPr>
            <p:cNvPr id="16" name="Round Diagonal Corner of Rectangle 15">
              <a:extLst>
                <a:ext uri="{FF2B5EF4-FFF2-40B4-BE49-F238E27FC236}">
                  <a16:creationId xmlns:a16="http://schemas.microsoft.com/office/drawing/2014/main" id="{0322AC1E-3445-E05A-D59B-A69489A4B9FB}"/>
                </a:ext>
              </a:extLst>
            </p:cNvPr>
            <p:cNvSpPr/>
            <p:nvPr/>
          </p:nvSpPr>
          <p:spPr>
            <a:xfrm flipH="1">
              <a:off x="4401413" y="483518"/>
              <a:ext cx="3605415" cy="4032448"/>
            </a:xfrm>
            <a:prstGeom prst="round2DiagRect">
              <a:avLst/>
            </a:prstGeom>
            <a:solidFill>
              <a:srgbClr val="008D36"/>
            </a:solidFill>
            <a:ln w="3175">
              <a:solidFill>
                <a:srgbClr val="008D36"/>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Round Diagonal Corner of Rectangle 16">
              <a:extLst>
                <a:ext uri="{FF2B5EF4-FFF2-40B4-BE49-F238E27FC236}">
                  <a16:creationId xmlns:a16="http://schemas.microsoft.com/office/drawing/2014/main" id="{626ECA2E-5689-B2BD-9DB2-AEBB0EEB6B71}"/>
                </a:ext>
              </a:extLst>
            </p:cNvPr>
            <p:cNvSpPr/>
            <p:nvPr/>
          </p:nvSpPr>
          <p:spPr>
            <a:xfrm flipH="1">
              <a:off x="4401410" y="1275606"/>
              <a:ext cx="3605415" cy="3240360"/>
            </a:xfrm>
            <a:prstGeom prst="round2DiagRect">
              <a:avLst/>
            </a:prstGeom>
            <a:solidFill>
              <a:schemeClr val="bg1"/>
            </a:solidFill>
            <a:ln w="3175">
              <a:solidFill>
                <a:srgbClr val="008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0" name="Text Placeholder 1">
              <a:extLst>
                <a:ext uri="{FF2B5EF4-FFF2-40B4-BE49-F238E27FC236}">
                  <a16:creationId xmlns:a16="http://schemas.microsoft.com/office/drawing/2014/main" id="{EE66E179-FA0E-810C-4C96-C440921A292F}"/>
                </a:ext>
              </a:extLst>
            </p:cNvPr>
            <p:cNvSpPr txBox="1">
              <a:spLocks/>
            </p:cNvSpPr>
            <p:nvPr/>
          </p:nvSpPr>
          <p:spPr>
            <a:xfrm>
              <a:off x="4666259" y="659437"/>
              <a:ext cx="2642046" cy="4804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US" sz="1600" i="0" u="none" strike="noStrike" baseline="0" dirty="0">
                  <a:solidFill>
                    <a:schemeClr val="bg1"/>
                  </a:solidFill>
                  <a:latin typeface="+mn-lt"/>
                </a:rPr>
                <a:t>Environmental </a:t>
              </a:r>
              <a:br>
                <a:rPr lang="en-US" sz="1600" i="0" u="none" strike="noStrike" baseline="0" dirty="0">
                  <a:solidFill>
                    <a:schemeClr val="bg1"/>
                  </a:solidFill>
                  <a:latin typeface="+mn-lt"/>
                </a:rPr>
              </a:br>
              <a:r>
                <a:rPr lang="en-US" sz="1600" i="0" u="none" strike="noStrike" baseline="0" dirty="0">
                  <a:solidFill>
                    <a:schemeClr val="bg1"/>
                  </a:solidFill>
                  <a:latin typeface="+mn-lt"/>
                </a:rPr>
                <a:t>Sustainability</a:t>
              </a:r>
            </a:p>
          </p:txBody>
        </p:sp>
        <p:sp>
          <p:nvSpPr>
            <p:cNvPr id="22" name="Round Diagonal Corner of Rectangle 21">
              <a:extLst>
                <a:ext uri="{FF2B5EF4-FFF2-40B4-BE49-F238E27FC236}">
                  <a16:creationId xmlns:a16="http://schemas.microsoft.com/office/drawing/2014/main" id="{4667CC1A-0857-0E08-AE47-21F56BE8EA85}"/>
                </a:ext>
              </a:extLst>
            </p:cNvPr>
            <p:cNvSpPr/>
            <p:nvPr/>
          </p:nvSpPr>
          <p:spPr>
            <a:xfrm>
              <a:off x="4666258" y="2305474"/>
              <a:ext cx="3033223" cy="1944216"/>
            </a:xfrm>
            <a:prstGeom prst="round2DiagRect">
              <a:avLst>
                <a:gd name="adj1" fmla="val 0"/>
                <a:gd name="adj2" fmla="val 16034"/>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5" name="Text Placeholder 1">
              <a:extLst>
                <a:ext uri="{FF2B5EF4-FFF2-40B4-BE49-F238E27FC236}">
                  <a16:creationId xmlns:a16="http://schemas.microsoft.com/office/drawing/2014/main" id="{E49C0F0A-37BA-0E05-CCDD-1A9A1161B635}"/>
                </a:ext>
              </a:extLst>
            </p:cNvPr>
            <p:cNvSpPr txBox="1">
              <a:spLocks/>
            </p:cNvSpPr>
            <p:nvPr/>
          </p:nvSpPr>
          <p:spPr>
            <a:xfrm>
              <a:off x="4666258" y="1439627"/>
              <a:ext cx="3047407" cy="730177"/>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GB" sz="1300" dirty="0">
                  <a:solidFill>
                    <a:srgbClr val="008D36"/>
                  </a:solidFill>
                  <a:effectLst/>
                  <a:latin typeface="Calibri Light" panose="020F0302020204030204" pitchFamily="34" charset="0"/>
                  <a:cs typeface="Calibri Light" panose="020F0302020204030204" pitchFamily="34" charset="0"/>
                </a:rPr>
                <a:t>Mindfulness of the environmental footprint and active pursuit of environmental sustainability across all ESC activities</a:t>
              </a:r>
            </a:p>
          </p:txBody>
        </p:sp>
        <p:pic>
          <p:nvPicPr>
            <p:cNvPr id="33" name="Picture 32">
              <a:extLst>
                <a:ext uri="{FF2B5EF4-FFF2-40B4-BE49-F238E27FC236}">
                  <a16:creationId xmlns:a16="http://schemas.microsoft.com/office/drawing/2014/main" id="{E48D0484-9632-D9A6-83BC-E615432D50DB}"/>
                </a:ext>
              </a:extLst>
            </p:cNvPr>
            <p:cNvPicPr>
              <a:picLocks noChangeAspect="1"/>
            </p:cNvPicPr>
            <p:nvPr/>
          </p:nvPicPr>
          <p:blipFill>
            <a:blip r:embed="rId5"/>
            <a:stretch>
              <a:fillRect/>
            </a:stretch>
          </p:blipFill>
          <p:spPr>
            <a:xfrm>
              <a:off x="7165314" y="627309"/>
              <a:ext cx="492252" cy="492252"/>
            </a:xfrm>
            <a:prstGeom prst="rect">
              <a:avLst/>
            </a:prstGeom>
            <a:effectLst>
              <a:outerShdw blurRad="50800" dist="38100" dir="2700000" algn="tl" rotWithShape="0">
                <a:prstClr val="black">
                  <a:alpha val="20000"/>
                </a:prstClr>
              </a:outerShdw>
            </a:effectLst>
          </p:spPr>
        </p:pic>
      </p:grpSp>
      <p:sp>
        <p:nvSpPr>
          <p:cNvPr id="2" name="TextBox 1">
            <a:extLst>
              <a:ext uri="{FF2B5EF4-FFF2-40B4-BE49-F238E27FC236}">
                <a16:creationId xmlns:a16="http://schemas.microsoft.com/office/drawing/2014/main" id="{096006F9-774D-4D61-C876-10255D77B630}"/>
              </a:ext>
            </a:extLst>
          </p:cNvPr>
          <p:cNvSpPr txBox="1"/>
          <p:nvPr/>
        </p:nvSpPr>
        <p:spPr>
          <a:xfrm>
            <a:off x="1403648" y="4948594"/>
            <a:ext cx="6336704" cy="215444"/>
          </a:xfrm>
          <a:prstGeom prst="rect">
            <a:avLst/>
          </a:prstGeom>
          <a:noFill/>
        </p:spPr>
        <p:txBody>
          <a:bodyPr wrap="square">
            <a:spAutoFit/>
          </a:bodyPr>
          <a:lstStyle/>
          <a:p>
            <a:r>
              <a:rPr lang="fr-FR" sz="800" dirty="0">
                <a:effectLst/>
                <a:latin typeface="Calibri" panose="020F0502020204030204" pitchFamily="34" charset="0"/>
                <a:ea typeface="Calibri" panose="020F0502020204030204" pitchFamily="34" charset="0"/>
              </a:rPr>
              <a:t>©2023 </a:t>
            </a:r>
            <a:r>
              <a:rPr lang="fr-FR" sz="800" dirty="0" err="1">
                <a:effectLst/>
                <a:latin typeface="Calibri" panose="020F0502020204030204" pitchFamily="34" charset="0"/>
                <a:ea typeface="Calibri" panose="020F0502020204030204" pitchFamily="34" charset="0"/>
              </a:rPr>
              <a:t>European</a:t>
            </a:r>
            <a:r>
              <a:rPr lang="fr-FR" sz="800" dirty="0">
                <a:effectLst/>
                <a:latin typeface="Calibri" panose="020F0502020204030204" pitchFamily="34" charset="0"/>
                <a:ea typeface="Calibri" panose="020F0502020204030204" pitchFamily="34" charset="0"/>
              </a:rPr>
              <a:t> Society of Cardiology. </a:t>
            </a:r>
            <a:r>
              <a:rPr lang="en-US" sz="800" dirty="0">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p>
        </p:txBody>
      </p:sp>
    </p:spTree>
    <p:extLst>
      <p:ext uri="{BB962C8B-B14F-4D97-AF65-F5344CB8AC3E}">
        <p14:creationId xmlns:p14="http://schemas.microsoft.com/office/powerpoint/2010/main" val="411836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A59EC2-90BB-BAED-ACE5-3564A1BD297B}"/>
              </a:ext>
            </a:extLst>
          </p:cNvPr>
          <p:cNvGrpSpPr/>
          <p:nvPr/>
        </p:nvGrpSpPr>
        <p:grpSpPr>
          <a:xfrm>
            <a:off x="228600" y="361950"/>
            <a:ext cx="3657600" cy="4569476"/>
            <a:chOff x="228600" y="361950"/>
            <a:chExt cx="3657600" cy="4569476"/>
          </a:xfrm>
        </p:grpSpPr>
        <p:sp>
          <p:nvSpPr>
            <p:cNvPr id="3" name="TextBox 2">
              <a:extLst>
                <a:ext uri="{FF2B5EF4-FFF2-40B4-BE49-F238E27FC236}">
                  <a16:creationId xmlns:a16="http://schemas.microsoft.com/office/drawing/2014/main" id="{7FB6C024-F9D3-BB49-25CA-9E4E0D82E29B}"/>
                </a:ext>
              </a:extLst>
            </p:cNvPr>
            <p:cNvSpPr txBox="1"/>
            <p:nvPr/>
          </p:nvSpPr>
          <p:spPr>
            <a:xfrm>
              <a:off x="228600" y="361950"/>
              <a:ext cx="3657600" cy="276999"/>
            </a:xfrm>
            <a:prstGeom prst="rect">
              <a:avLst/>
            </a:prstGeom>
            <a:noFill/>
          </p:spPr>
          <p:txBody>
            <a:bodyPr wrap="square" rtlCol="0">
              <a:spAutoFit/>
            </a:bodyPr>
            <a:lstStyle/>
            <a:p>
              <a:pPr algn="ctr"/>
              <a:r>
                <a:rPr lang="en-GB" sz="1200" dirty="0">
                  <a:solidFill>
                    <a:srgbClr val="AA0000"/>
                  </a:solidFill>
                  <a:effectLst/>
                </a:rPr>
                <a:t>The ESC Strategic Plan </a:t>
              </a:r>
              <a:r>
                <a:rPr lang="en-GB" sz="1200" b="1" dirty="0">
                  <a:solidFill>
                    <a:srgbClr val="AA0000"/>
                  </a:solidFill>
                  <a:effectLst/>
                </a:rPr>
                <a:t>2023 – 2028</a:t>
              </a:r>
              <a:endParaRPr lang="en-GB" sz="1200" dirty="0">
                <a:solidFill>
                  <a:srgbClr val="AA0000"/>
                </a:solidFill>
                <a:effectLst/>
              </a:endParaRPr>
            </a:p>
          </p:txBody>
        </p:sp>
        <p:pic>
          <p:nvPicPr>
            <p:cNvPr id="4" name="Picture 3" descr="Diagram&#10;&#10;Description automatically generated">
              <a:extLst>
                <a:ext uri="{FF2B5EF4-FFF2-40B4-BE49-F238E27FC236}">
                  <a16:creationId xmlns:a16="http://schemas.microsoft.com/office/drawing/2014/main" id="{C04A4015-A86F-7494-3FFE-CDD0BE87C8B8}"/>
                </a:ext>
              </a:extLst>
            </p:cNvPr>
            <p:cNvPicPr>
              <a:picLocks noChangeAspect="1"/>
            </p:cNvPicPr>
            <p:nvPr/>
          </p:nvPicPr>
          <p:blipFill>
            <a:blip r:embed="rId3"/>
            <a:stretch>
              <a:fillRect/>
            </a:stretch>
          </p:blipFill>
          <p:spPr>
            <a:xfrm>
              <a:off x="533400" y="748800"/>
              <a:ext cx="2819400" cy="4182626"/>
            </a:xfrm>
            <a:prstGeom prst="rect">
              <a:avLst/>
            </a:prstGeom>
          </p:spPr>
        </p:pic>
      </p:grpSp>
      <p:grpSp>
        <p:nvGrpSpPr>
          <p:cNvPr id="5" name="Group 4">
            <a:extLst>
              <a:ext uri="{FF2B5EF4-FFF2-40B4-BE49-F238E27FC236}">
                <a16:creationId xmlns:a16="http://schemas.microsoft.com/office/drawing/2014/main" id="{4877CA1F-4D9E-A1FA-AC93-3D7A80DF0D67}"/>
              </a:ext>
            </a:extLst>
          </p:cNvPr>
          <p:cNvGrpSpPr/>
          <p:nvPr/>
        </p:nvGrpSpPr>
        <p:grpSpPr>
          <a:xfrm>
            <a:off x="3253740" y="284057"/>
            <a:ext cx="5530042" cy="1908000"/>
            <a:chOff x="3253740" y="284057"/>
            <a:chExt cx="5530042" cy="1908000"/>
          </a:xfrm>
        </p:grpSpPr>
        <p:sp>
          <p:nvSpPr>
            <p:cNvPr id="7" name="Rounded Rectangle 6">
              <a:extLst>
                <a:ext uri="{FF2B5EF4-FFF2-40B4-BE49-F238E27FC236}">
                  <a16:creationId xmlns:a16="http://schemas.microsoft.com/office/drawing/2014/main" id="{FA3DCCE9-D2D4-0557-2E7B-46BB2AC52CCA}"/>
                </a:ext>
              </a:extLst>
            </p:cNvPr>
            <p:cNvSpPr/>
            <p:nvPr/>
          </p:nvSpPr>
          <p:spPr>
            <a:xfrm>
              <a:off x="3886200" y="284057"/>
              <a:ext cx="4897582" cy="1908000"/>
            </a:xfrm>
            <a:prstGeom prst="roundRect">
              <a:avLst>
                <a:gd name="adj" fmla="val 70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0" name="Picture 9">
              <a:extLst>
                <a:ext uri="{FF2B5EF4-FFF2-40B4-BE49-F238E27FC236}">
                  <a16:creationId xmlns:a16="http://schemas.microsoft.com/office/drawing/2014/main" id="{58952DD9-CEA1-890B-1323-FF81BC793809}"/>
                </a:ext>
              </a:extLst>
            </p:cNvPr>
            <p:cNvPicPr>
              <a:picLocks noChangeAspect="1"/>
            </p:cNvPicPr>
            <p:nvPr/>
          </p:nvPicPr>
          <p:blipFill>
            <a:blip r:embed="rId4"/>
            <a:stretch>
              <a:fillRect/>
            </a:stretch>
          </p:blipFill>
          <p:spPr>
            <a:xfrm>
              <a:off x="4267200" y="435880"/>
              <a:ext cx="1287780" cy="121920"/>
            </a:xfrm>
            <a:prstGeom prst="rect">
              <a:avLst/>
            </a:prstGeom>
          </p:spPr>
        </p:pic>
        <p:sp>
          <p:nvSpPr>
            <p:cNvPr id="11" name="TextBox 10">
              <a:extLst>
                <a:ext uri="{FF2B5EF4-FFF2-40B4-BE49-F238E27FC236}">
                  <a16:creationId xmlns:a16="http://schemas.microsoft.com/office/drawing/2014/main" id="{3FE2DF2C-DC70-3ECC-DC91-A83F9C9962FB}"/>
                </a:ext>
              </a:extLst>
            </p:cNvPr>
            <p:cNvSpPr txBox="1"/>
            <p:nvPr/>
          </p:nvSpPr>
          <p:spPr>
            <a:xfrm>
              <a:off x="4267200" y="612000"/>
              <a:ext cx="4440382" cy="1449115"/>
            </a:xfrm>
            <a:prstGeom prst="rect">
              <a:avLst/>
            </a:prstGeom>
            <a:noFill/>
          </p:spPr>
          <p:txBody>
            <a:bodyPr wrap="square" lIns="0" tIns="0" rIns="0" bIns="0" rtlCol="0">
              <a:spAutoFit/>
            </a:bodyPr>
            <a:lstStyle/>
            <a:p>
              <a:pPr>
                <a:lnSpc>
                  <a:spcPts val="820"/>
                </a:lnSpc>
                <a:spcAft>
                  <a:spcPts val="500"/>
                </a:spcAft>
              </a:pPr>
              <a:r>
                <a:rPr lang="en-GB" sz="700" b="1" dirty="0">
                  <a:solidFill>
                    <a:schemeClr val="tx1">
                      <a:lumMod val="65000"/>
                      <a:lumOff val="35000"/>
                    </a:schemeClr>
                  </a:solidFill>
                  <a:effectLst/>
                </a:rPr>
                <a:t>A Welcoming Society with Fair and Transparent Governance: </a:t>
              </a:r>
              <a:r>
                <a:rPr lang="en-GB" sz="700" dirty="0">
                  <a:solidFill>
                    <a:schemeClr val="tx1">
                      <a:lumMod val="65000"/>
                      <a:lumOff val="35000"/>
                    </a:schemeClr>
                  </a:solidFill>
                  <a:effectLst/>
                </a:rPr>
                <a:t>Nurture inclusivity, diversity and clear structures for collective decision-making</a:t>
              </a:r>
            </a:p>
            <a:p>
              <a:pPr>
                <a:lnSpc>
                  <a:spcPts val="820"/>
                </a:lnSpc>
                <a:spcAft>
                  <a:spcPts val="500"/>
                </a:spcAft>
              </a:pPr>
              <a:r>
                <a:rPr lang="en-GB" sz="700" b="1" dirty="0">
                  <a:solidFill>
                    <a:schemeClr val="tx1">
                      <a:lumMod val="65000"/>
                      <a:lumOff val="35000"/>
                    </a:schemeClr>
                  </a:solidFill>
                  <a:effectLst/>
                </a:rPr>
                <a:t>Trusted Knowledge Effectively Delivered: </a:t>
              </a:r>
              <a:r>
                <a:rPr lang="en-GB" sz="700" dirty="0">
                  <a:solidFill>
                    <a:schemeClr val="tx1">
                      <a:lumMod val="65000"/>
                      <a:lumOff val="35000"/>
                    </a:schemeClr>
                  </a:solidFill>
                  <a:effectLst/>
                </a:rPr>
                <a:t>Provision of robust and unbiased, validated information in creative formats via communication channels adapted to the needs and preferences of a global audience</a:t>
              </a:r>
            </a:p>
            <a:p>
              <a:pPr>
                <a:lnSpc>
                  <a:spcPts val="820"/>
                </a:lnSpc>
                <a:spcAft>
                  <a:spcPts val="500"/>
                </a:spcAft>
              </a:pPr>
              <a:r>
                <a:rPr lang="en-GB" sz="700" b="1" dirty="0">
                  <a:solidFill>
                    <a:schemeClr val="tx1">
                      <a:lumMod val="65000"/>
                      <a:lumOff val="35000"/>
                    </a:schemeClr>
                  </a:solidFill>
                  <a:effectLst/>
                </a:rPr>
                <a:t>A Membership Experience Rich in Rewards and Benefits: </a:t>
              </a:r>
              <a:r>
                <a:rPr lang="en-GB" sz="700" dirty="0">
                  <a:solidFill>
                    <a:schemeClr val="tx1">
                      <a:lumMod val="65000"/>
                      <a:lumOff val="35000"/>
                    </a:schemeClr>
                  </a:solidFill>
                  <a:effectLst/>
                </a:rPr>
                <a:t>Continue to build a strong community with valued year-round membership benefits for cardiovascular healthcare professionals in ESC National Cardiac Societies and across the world</a:t>
              </a:r>
            </a:p>
            <a:p>
              <a:pPr>
                <a:lnSpc>
                  <a:spcPts val="820"/>
                </a:lnSpc>
                <a:spcAft>
                  <a:spcPts val="500"/>
                </a:spcAft>
              </a:pPr>
              <a:r>
                <a:rPr lang="en-GB" sz="700" b="1" dirty="0">
                  <a:solidFill>
                    <a:schemeClr val="tx1">
                      <a:lumMod val="65000"/>
                      <a:lumOff val="35000"/>
                    </a:schemeClr>
                  </a:solidFill>
                  <a:effectLst/>
                </a:rPr>
                <a:t>A Focus on Person-Centred Healthcare: </a:t>
              </a:r>
              <a:r>
                <a:rPr lang="en-GB" sz="700" dirty="0">
                  <a:solidFill>
                    <a:schemeClr val="tx1">
                      <a:lumMod val="65000"/>
                      <a:lumOff val="35000"/>
                    </a:schemeClr>
                  </a:solidFill>
                  <a:effectLst/>
                </a:rPr>
                <a:t>Emphasise the patient perspective in research, training and education, as well as guidelines and scientific documents</a:t>
              </a:r>
            </a:p>
            <a:p>
              <a:pPr>
                <a:lnSpc>
                  <a:spcPts val="820"/>
                </a:lnSpc>
                <a:spcAft>
                  <a:spcPts val="500"/>
                </a:spcAft>
              </a:pPr>
              <a:r>
                <a:rPr lang="en-GB" sz="700" b="1" dirty="0">
                  <a:solidFill>
                    <a:schemeClr val="tx1">
                      <a:lumMod val="65000"/>
                      <a:lumOff val="35000"/>
                    </a:schemeClr>
                  </a:solidFill>
                  <a:effectLst/>
                </a:rPr>
                <a:t>High Quality Data and Research: </a:t>
              </a:r>
              <a:r>
                <a:rPr lang="en-GB" sz="700" dirty="0">
                  <a:solidFill>
                    <a:schemeClr val="tx1">
                      <a:lumMod val="65000"/>
                      <a:lumOff val="35000"/>
                    </a:schemeClr>
                  </a:solidFill>
                  <a:effectLst/>
                </a:rPr>
                <a:t>Support of collaborative research and active contributions to high quality data collection</a:t>
              </a:r>
            </a:p>
            <a:p>
              <a:pPr>
                <a:lnSpc>
                  <a:spcPts val="820"/>
                </a:lnSpc>
                <a:spcAft>
                  <a:spcPts val="500"/>
                </a:spcAft>
              </a:pPr>
              <a:r>
                <a:rPr lang="en-GB" sz="700" b="1" dirty="0">
                  <a:solidFill>
                    <a:schemeClr val="tx1">
                      <a:lumMod val="65000"/>
                      <a:lumOff val="35000"/>
                    </a:schemeClr>
                  </a:solidFill>
                  <a:effectLst/>
                </a:rPr>
                <a:t>Environmental Sustainability: </a:t>
              </a:r>
              <a:r>
                <a:rPr lang="en-GB" sz="700" dirty="0">
                  <a:solidFill>
                    <a:schemeClr val="tx1">
                      <a:lumMod val="65000"/>
                      <a:lumOff val="35000"/>
                    </a:schemeClr>
                  </a:solidFill>
                  <a:effectLst/>
                </a:rPr>
                <a:t>Mindfulness of the environmental footprint and active pursuit of environmental sustainability across all ESC activities</a:t>
              </a:r>
            </a:p>
          </p:txBody>
        </p:sp>
        <p:pic>
          <p:nvPicPr>
            <p:cNvPr id="12" name="Picture 11">
              <a:extLst>
                <a:ext uri="{FF2B5EF4-FFF2-40B4-BE49-F238E27FC236}">
                  <a16:creationId xmlns:a16="http://schemas.microsoft.com/office/drawing/2014/main" id="{AD9F63A7-C3C5-1505-C86C-C1EDF9B3894E}"/>
                </a:ext>
              </a:extLst>
            </p:cNvPr>
            <p:cNvPicPr>
              <a:picLocks noChangeAspect="1"/>
            </p:cNvPicPr>
            <p:nvPr/>
          </p:nvPicPr>
          <p:blipFill>
            <a:blip r:embed="rId5"/>
            <a:stretch>
              <a:fillRect/>
            </a:stretch>
          </p:blipFill>
          <p:spPr>
            <a:xfrm>
              <a:off x="4038600" y="631117"/>
              <a:ext cx="171450" cy="171450"/>
            </a:xfrm>
            <a:prstGeom prst="rect">
              <a:avLst/>
            </a:prstGeom>
          </p:spPr>
        </p:pic>
        <p:pic>
          <p:nvPicPr>
            <p:cNvPr id="27" name="Picture 26">
              <a:extLst>
                <a:ext uri="{FF2B5EF4-FFF2-40B4-BE49-F238E27FC236}">
                  <a16:creationId xmlns:a16="http://schemas.microsoft.com/office/drawing/2014/main" id="{89AF1DDE-D647-1393-0DDF-CF2A643F144C}"/>
                </a:ext>
              </a:extLst>
            </p:cNvPr>
            <p:cNvPicPr>
              <a:picLocks noChangeAspect="1"/>
            </p:cNvPicPr>
            <p:nvPr/>
          </p:nvPicPr>
          <p:blipFill>
            <a:blip r:embed="rId6"/>
            <a:stretch>
              <a:fillRect/>
            </a:stretch>
          </p:blipFill>
          <p:spPr>
            <a:xfrm>
              <a:off x="4038600" y="908647"/>
              <a:ext cx="171450" cy="171450"/>
            </a:xfrm>
            <a:prstGeom prst="rect">
              <a:avLst/>
            </a:prstGeom>
          </p:spPr>
        </p:pic>
        <p:pic>
          <p:nvPicPr>
            <p:cNvPr id="28" name="Picture 27">
              <a:extLst>
                <a:ext uri="{FF2B5EF4-FFF2-40B4-BE49-F238E27FC236}">
                  <a16:creationId xmlns:a16="http://schemas.microsoft.com/office/drawing/2014/main" id="{9670C4A5-D019-73B3-C429-57D0DDC978D3}"/>
                </a:ext>
              </a:extLst>
            </p:cNvPr>
            <p:cNvPicPr>
              <a:picLocks noChangeAspect="1"/>
            </p:cNvPicPr>
            <p:nvPr/>
          </p:nvPicPr>
          <p:blipFill>
            <a:blip r:embed="rId7"/>
            <a:stretch>
              <a:fillRect/>
            </a:stretch>
          </p:blipFill>
          <p:spPr>
            <a:xfrm>
              <a:off x="4038600" y="1165107"/>
              <a:ext cx="171450" cy="171450"/>
            </a:xfrm>
            <a:prstGeom prst="rect">
              <a:avLst/>
            </a:prstGeom>
          </p:spPr>
        </p:pic>
        <p:pic>
          <p:nvPicPr>
            <p:cNvPr id="30" name="Picture 29">
              <a:extLst>
                <a:ext uri="{FF2B5EF4-FFF2-40B4-BE49-F238E27FC236}">
                  <a16:creationId xmlns:a16="http://schemas.microsoft.com/office/drawing/2014/main" id="{5A22AC18-C62F-1C6F-F9E0-012A322BCFEA}"/>
                </a:ext>
              </a:extLst>
            </p:cNvPr>
            <p:cNvPicPr>
              <a:picLocks noChangeAspect="1"/>
            </p:cNvPicPr>
            <p:nvPr/>
          </p:nvPicPr>
          <p:blipFill>
            <a:blip r:embed="rId8"/>
            <a:stretch>
              <a:fillRect/>
            </a:stretch>
          </p:blipFill>
          <p:spPr>
            <a:xfrm>
              <a:off x="4038600" y="1421567"/>
              <a:ext cx="171450" cy="171450"/>
            </a:xfrm>
            <a:prstGeom prst="rect">
              <a:avLst/>
            </a:prstGeom>
          </p:spPr>
        </p:pic>
        <p:pic>
          <p:nvPicPr>
            <p:cNvPr id="31" name="Picture 30">
              <a:extLst>
                <a:ext uri="{FF2B5EF4-FFF2-40B4-BE49-F238E27FC236}">
                  <a16:creationId xmlns:a16="http://schemas.microsoft.com/office/drawing/2014/main" id="{56F9EEDB-21DB-B06E-1856-C96AC20A40EB}"/>
                </a:ext>
              </a:extLst>
            </p:cNvPr>
            <p:cNvPicPr>
              <a:picLocks noChangeAspect="1"/>
            </p:cNvPicPr>
            <p:nvPr/>
          </p:nvPicPr>
          <p:blipFill>
            <a:blip r:embed="rId9"/>
            <a:stretch>
              <a:fillRect/>
            </a:stretch>
          </p:blipFill>
          <p:spPr>
            <a:xfrm>
              <a:off x="4038600" y="1641303"/>
              <a:ext cx="171450" cy="171450"/>
            </a:xfrm>
            <a:prstGeom prst="rect">
              <a:avLst/>
            </a:prstGeom>
          </p:spPr>
        </p:pic>
        <p:pic>
          <p:nvPicPr>
            <p:cNvPr id="33" name="Picture 32">
              <a:extLst>
                <a:ext uri="{FF2B5EF4-FFF2-40B4-BE49-F238E27FC236}">
                  <a16:creationId xmlns:a16="http://schemas.microsoft.com/office/drawing/2014/main" id="{289CD2B6-E5EA-9C1E-EBFB-DFF724450BCA}"/>
                </a:ext>
              </a:extLst>
            </p:cNvPr>
            <p:cNvPicPr>
              <a:picLocks noChangeAspect="1"/>
            </p:cNvPicPr>
            <p:nvPr/>
          </p:nvPicPr>
          <p:blipFill>
            <a:blip r:embed="rId10"/>
            <a:stretch>
              <a:fillRect/>
            </a:stretch>
          </p:blipFill>
          <p:spPr>
            <a:xfrm>
              <a:off x="4038600" y="1872141"/>
              <a:ext cx="171450" cy="171450"/>
            </a:xfrm>
            <a:prstGeom prst="rect">
              <a:avLst/>
            </a:prstGeom>
          </p:spPr>
        </p:pic>
        <p:grpSp>
          <p:nvGrpSpPr>
            <p:cNvPr id="34" name="Group 33">
              <a:extLst>
                <a:ext uri="{FF2B5EF4-FFF2-40B4-BE49-F238E27FC236}">
                  <a16:creationId xmlns:a16="http://schemas.microsoft.com/office/drawing/2014/main" id="{3AD2B5DB-87BB-3CA0-50B2-55FAA5817F0F}"/>
                </a:ext>
              </a:extLst>
            </p:cNvPr>
            <p:cNvGrpSpPr/>
            <p:nvPr/>
          </p:nvGrpSpPr>
          <p:grpSpPr>
            <a:xfrm>
              <a:off x="3253740" y="1641303"/>
              <a:ext cx="632460" cy="254039"/>
              <a:chOff x="3253740" y="1641303"/>
              <a:chExt cx="632460" cy="254039"/>
            </a:xfrm>
          </p:grpSpPr>
          <p:cxnSp>
            <p:nvCxnSpPr>
              <p:cNvPr id="37" name="Straight Connector 36">
                <a:extLst>
                  <a:ext uri="{FF2B5EF4-FFF2-40B4-BE49-F238E27FC236}">
                    <a16:creationId xmlns:a16="http://schemas.microsoft.com/office/drawing/2014/main" id="{95675772-668F-4E8E-148B-7CC1CE31E8C5}"/>
                  </a:ext>
                </a:extLst>
              </p:cNvPr>
              <p:cNvCxnSpPr>
                <a:cxnSpLocks/>
              </p:cNvCxnSpPr>
              <p:nvPr/>
            </p:nvCxnSpPr>
            <p:spPr>
              <a:xfrm flipH="1">
                <a:off x="3276600" y="1641303"/>
                <a:ext cx="609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AF3545F-8808-B464-9045-EACAA320FEEB}"/>
                  </a:ext>
                </a:extLst>
              </p:cNvPr>
              <p:cNvCxnSpPr>
                <a:cxnSpLocks/>
              </p:cNvCxnSpPr>
              <p:nvPr/>
            </p:nvCxnSpPr>
            <p:spPr>
              <a:xfrm flipV="1">
                <a:off x="3276599" y="1641303"/>
                <a:ext cx="0" cy="2278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894B7BB-1B7F-A766-E0CB-2A124E81CD5E}"/>
                  </a:ext>
                </a:extLst>
              </p:cNvPr>
              <p:cNvSpPr/>
              <p:nvPr/>
            </p:nvSpPr>
            <p:spPr>
              <a:xfrm>
                <a:off x="3253740" y="1849623"/>
                <a:ext cx="45719" cy="45719"/>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grpSp>
        <p:nvGrpSpPr>
          <p:cNvPr id="40" name="Group 39">
            <a:extLst>
              <a:ext uri="{FF2B5EF4-FFF2-40B4-BE49-F238E27FC236}">
                <a16:creationId xmlns:a16="http://schemas.microsoft.com/office/drawing/2014/main" id="{D849AE7E-A4DA-E6DC-1CA9-3EB922461989}"/>
              </a:ext>
            </a:extLst>
          </p:cNvPr>
          <p:cNvGrpSpPr/>
          <p:nvPr/>
        </p:nvGrpSpPr>
        <p:grpSpPr>
          <a:xfrm>
            <a:off x="3253740" y="2234849"/>
            <a:ext cx="5530042" cy="1476000"/>
            <a:chOff x="3253740" y="2234849"/>
            <a:chExt cx="5530042" cy="1476000"/>
          </a:xfrm>
        </p:grpSpPr>
        <p:sp>
          <p:nvSpPr>
            <p:cNvPr id="53" name="Rounded Rectangle 52">
              <a:extLst>
                <a:ext uri="{FF2B5EF4-FFF2-40B4-BE49-F238E27FC236}">
                  <a16:creationId xmlns:a16="http://schemas.microsoft.com/office/drawing/2014/main" id="{DE60AC73-CC9F-0462-377D-ED29633BDD10}"/>
                </a:ext>
              </a:extLst>
            </p:cNvPr>
            <p:cNvSpPr/>
            <p:nvPr/>
          </p:nvSpPr>
          <p:spPr>
            <a:xfrm>
              <a:off x="3886200" y="2234849"/>
              <a:ext cx="4897582" cy="1476000"/>
            </a:xfrm>
            <a:prstGeom prst="roundRect">
              <a:avLst>
                <a:gd name="adj" fmla="val 70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54" name="Picture 53">
              <a:extLst>
                <a:ext uri="{FF2B5EF4-FFF2-40B4-BE49-F238E27FC236}">
                  <a16:creationId xmlns:a16="http://schemas.microsoft.com/office/drawing/2014/main" id="{CFC68F90-594A-21FF-9CA8-B73B4A43C10B}"/>
                </a:ext>
              </a:extLst>
            </p:cNvPr>
            <p:cNvPicPr>
              <a:picLocks noChangeAspect="1"/>
            </p:cNvPicPr>
            <p:nvPr/>
          </p:nvPicPr>
          <p:blipFill>
            <a:blip r:embed="rId11"/>
            <a:stretch>
              <a:fillRect/>
            </a:stretch>
          </p:blipFill>
          <p:spPr>
            <a:xfrm>
              <a:off x="4267200" y="2346410"/>
              <a:ext cx="1173480" cy="99060"/>
            </a:xfrm>
            <a:prstGeom prst="rect">
              <a:avLst/>
            </a:prstGeom>
          </p:spPr>
        </p:pic>
        <p:sp>
          <p:nvSpPr>
            <p:cNvPr id="55" name="TextBox 54">
              <a:extLst>
                <a:ext uri="{FF2B5EF4-FFF2-40B4-BE49-F238E27FC236}">
                  <a16:creationId xmlns:a16="http://schemas.microsoft.com/office/drawing/2014/main" id="{CE74E5CB-8A1B-7B78-4E0E-4014BBA31519}"/>
                </a:ext>
              </a:extLst>
            </p:cNvPr>
            <p:cNvSpPr txBox="1"/>
            <p:nvPr/>
          </p:nvSpPr>
          <p:spPr>
            <a:xfrm>
              <a:off x="4267200" y="2520000"/>
              <a:ext cx="4364182" cy="1059201"/>
            </a:xfrm>
            <a:prstGeom prst="rect">
              <a:avLst/>
            </a:prstGeom>
            <a:noFill/>
          </p:spPr>
          <p:txBody>
            <a:bodyPr wrap="square" lIns="0" tIns="0" rIns="0" bIns="0" rtlCol="0">
              <a:spAutoFit/>
            </a:bodyPr>
            <a:lstStyle/>
            <a:p>
              <a:pPr>
                <a:lnSpc>
                  <a:spcPts val="920"/>
                </a:lnSpc>
                <a:spcAft>
                  <a:spcPts val="400"/>
                </a:spcAft>
              </a:pPr>
              <a:r>
                <a:rPr lang="en-GB" sz="700" b="1" dirty="0">
                  <a:solidFill>
                    <a:schemeClr val="tx1">
                      <a:lumMod val="65000"/>
                      <a:lumOff val="35000"/>
                    </a:schemeClr>
                  </a:solidFill>
                  <a:effectLst/>
                </a:rPr>
                <a:t>Demographic Changes: </a:t>
              </a:r>
              <a:r>
                <a:rPr lang="en-GB" sz="700" dirty="0">
                  <a:solidFill>
                    <a:schemeClr val="tx1">
                      <a:lumMod val="65000"/>
                      <a:lumOff val="35000"/>
                    </a:schemeClr>
                  </a:solidFill>
                  <a:effectLst/>
                </a:rPr>
                <a:t>Ageing of the population and increased multimorbidity</a:t>
              </a:r>
              <a:endParaRPr lang="en-GB" sz="700" dirty="0">
                <a:solidFill>
                  <a:schemeClr val="tx1">
                    <a:lumMod val="65000"/>
                    <a:lumOff val="35000"/>
                  </a:schemeClr>
                </a:solidFill>
              </a:endParaRPr>
            </a:p>
            <a:p>
              <a:pPr>
                <a:lnSpc>
                  <a:spcPts val="920"/>
                </a:lnSpc>
                <a:spcAft>
                  <a:spcPts val="400"/>
                </a:spcAft>
              </a:pPr>
              <a:r>
                <a:rPr lang="en-GB" sz="700" b="1" dirty="0">
                  <a:solidFill>
                    <a:schemeClr val="tx1">
                      <a:lumMod val="65000"/>
                      <a:lumOff val="35000"/>
                    </a:schemeClr>
                  </a:solidFill>
                  <a:effectLst/>
                </a:rPr>
                <a:t>The Future of Cardiology: </a:t>
              </a:r>
              <a:r>
                <a:rPr lang="en-GB" sz="700" dirty="0">
                  <a:solidFill>
                    <a:schemeClr val="tx1">
                      <a:lumMod val="65000"/>
                      <a:lumOff val="35000"/>
                    </a:schemeClr>
                  </a:solidFill>
                  <a:effectLst/>
                </a:rPr>
                <a:t>Precision medicine through increasingly refined diagnostic and therapeutic options</a:t>
              </a:r>
            </a:p>
            <a:p>
              <a:pPr>
                <a:lnSpc>
                  <a:spcPts val="920"/>
                </a:lnSpc>
                <a:spcAft>
                  <a:spcPts val="400"/>
                </a:spcAft>
              </a:pPr>
              <a:r>
                <a:rPr lang="en-GB" sz="700" b="1" dirty="0">
                  <a:solidFill>
                    <a:schemeClr val="tx1">
                      <a:lumMod val="65000"/>
                      <a:lumOff val="35000"/>
                    </a:schemeClr>
                  </a:solidFill>
                  <a:effectLst/>
                </a:rPr>
                <a:t>The Cardiologist of the Future</a:t>
              </a:r>
              <a:r>
                <a:rPr lang="en-GB" sz="700" b="1" dirty="0">
                  <a:solidFill>
                    <a:schemeClr val="tx1">
                      <a:lumMod val="65000"/>
                      <a:lumOff val="35000"/>
                    </a:schemeClr>
                  </a:solidFill>
                </a:rPr>
                <a:t>: </a:t>
              </a:r>
              <a:r>
                <a:rPr lang="en-GB" sz="700" dirty="0">
                  <a:solidFill>
                    <a:schemeClr val="tx1">
                      <a:lumMod val="65000"/>
                      <a:lumOff val="35000"/>
                    </a:schemeClr>
                  </a:solidFill>
                  <a:effectLst/>
                </a:rPr>
                <a:t>Subspecialisation shapes the professional landscape in cardiovascular medicine</a:t>
              </a:r>
            </a:p>
            <a:p>
              <a:pPr>
                <a:lnSpc>
                  <a:spcPts val="920"/>
                </a:lnSpc>
                <a:spcAft>
                  <a:spcPts val="400"/>
                </a:spcAft>
              </a:pPr>
              <a:r>
                <a:rPr lang="en-GB" sz="700" b="1" dirty="0">
                  <a:solidFill>
                    <a:schemeClr val="tx1">
                      <a:lumMod val="65000"/>
                      <a:lumOff val="35000"/>
                    </a:schemeClr>
                  </a:solidFill>
                  <a:effectLst/>
                </a:rPr>
                <a:t>Digital Health</a:t>
              </a:r>
              <a:r>
                <a:rPr lang="en-GB" sz="700" b="1" dirty="0">
                  <a:solidFill>
                    <a:schemeClr val="tx1">
                      <a:lumMod val="65000"/>
                      <a:lumOff val="35000"/>
                    </a:schemeClr>
                  </a:solidFill>
                </a:rPr>
                <a:t>: </a:t>
              </a:r>
              <a:r>
                <a:rPr lang="en-GB" sz="700" dirty="0">
                  <a:solidFill>
                    <a:schemeClr val="tx1">
                      <a:lumMod val="65000"/>
                      <a:lumOff val="35000"/>
                    </a:schemeClr>
                  </a:solidFill>
                  <a:effectLst/>
                </a:rPr>
                <a:t>Digital tools, artificial intelligence and big data analytics play a prominent role in medicine and research</a:t>
              </a:r>
            </a:p>
            <a:p>
              <a:pPr>
                <a:lnSpc>
                  <a:spcPts val="920"/>
                </a:lnSpc>
                <a:spcAft>
                  <a:spcPts val="400"/>
                </a:spcAft>
              </a:pPr>
              <a:r>
                <a:rPr lang="en-GB" sz="700" b="1" dirty="0">
                  <a:solidFill>
                    <a:schemeClr val="tx1">
                      <a:lumMod val="65000"/>
                      <a:lumOff val="35000"/>
                    </a:schemeClr>
                  </a:solidFill>
                  <a:effectLst/>
                </a:rPr>
                <a:t>Emphasis on the Patient Perspective</a:t>
              </a:r>
              <a:r>
                <a:rPr lang="en-GB" sz="700" b="1" dirty="0">
                  <a:solidFill>
                    <a:schemeClr val="tx1">
                      <a:lumMod val="65000"/>
                      <a:lumOff val="35000"/>
                    </a:schemeClr>
                  </a:solidFill>
                </a:rPr>
                <a:t>: </a:t>
              </a:r>
              <a:r>
                <a:rPr lang="en-GB" sz="700" dirty="0">
                  <a:solidFill>
                    <a:schemeClr val="tx1">
                      <a:lumMod val="65000"/>
                      <a:lumOff val="35000"/>
                    </a:schemeClr>
                  </a:solidFill>
                  <a:effectLst/>
                </a:rPr>
                <a:t>The patient at the heart of all that we do</a:t>
              </a:r>
            </a:p>
            <a:p>
              <a:pPr>
                <a:lnSpc>
                  <a:spcPts val="920"/>
                </a:lnSpc>
                <a:spcAft>
                  <a:spcPts val="400"/>
                </a:spcAft>
              </a:pPr>
              <a:r>
                <a:rPr lang="en-GB" sz="700" b="1" dirty="0">
                  <a:solidFill>
                    <a:schemeClr val="tx1">
                      <a:lumMod val="65000"/>
                      <a:lumOff val="35000"/>
                    </a:schemeClr>
                  </a:solidFill>
                  <a:effectLst/>
                </a:rPr>
                <a:t>Societal Changes</a:t>
              </a:r>
              <a:r>
                <a:rPr lang="en-GB" sz="700" b="1" dirty="0">
                  <a:solidFill>
                    <a:schemeClr val="tx1">
                      <a:lumMod val="65000"/>
                      <a:lumOff val="35000"/>
                    </a:schemeClr>
                  </a:solidFill>
                </a:rPr>
                <a:t>: </a:t>
              </a:r>
              <a:r>
                <a:rPr lang="en-GB" sz="700" dirty="0">
                  <a:solidFill>
                    <a:schemeClr val="tx1">
                      <a:lumMod val="65000"/>
                      <a:lumOff val="35000"/>
                    </a:schemeClr>
                  </a:solidFill>
                  <a:effectLst/>
                </a:rPr>
                <a:t>Evolving priorities and values include climate change and environmental sustainability, diversity and inclusivity, but also ethical conduct and freedom from bias and undue influence</a:t>
              </a:r>
            </a:p>
          </p:txBody>
        </p:sp>
        <p:grpSp>
          <p:nvGrpSpPr>
            <p:cNvPr id="56" name="Group 55">
              <a:extLst>
                <a:ext uri="{FF2B5EF4-FFF2-40B4-BE49-F238E27FC236}">
                  <a16:creationId xmlns:a16="http://schemas.microsoft.com/office/drawing/2014/main" id="{EDB5BED7-FA20-5F7D-F03D-BE2458B179CC}"/>
                </a:ext>
              </a:extLst>
            </p:cNvPr>
            <p:cNvGrpSpPr/>
            <p:nvPr/>
          </p:nvGrpSpPr>
          <p:grpSpPr>
            <a:xfrm>
              <a:off x="3253740" y="2930054"/>
              <a:ext cx="632460" cy="254039"/>
              <a:chOff x="3253740" y="1641303"/>
              <a:chExt cx="632460" cy="254039"/>
            </a:xfrm>
          </p:grpSpPr>
          <p:cxnSp>
            <p:nvCxnSpPr>
              <p:cNvPr id="57" name="Straight Connector 56">
                <a:extLst>
                  <a:ext uri="{FF2B5EF4-FFF2-40B4-BE49-F238E27FC236}">
                    <a16:creationId xmlns:a16="http://schemas.microsoft.com/office/drawing/2014/main" id="{A40B7E87-7F20-B837-54CF-A77DCD175FEA}"/>
                  </a:ext>
                </a:extLst>
              </p:cNvPr>
              <p:cNvCxnSpPr>
                <a:cxnSpLocks/>
              </p:cNvCxnSpPr>
              <p:nvPr/>
            </p:nvCxnSpPr>
            <p:spPr>
              <a:xfrm flipH="1">
                <a:off x="3276600" y="1641303"/>
                <a:ext cx="609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4ACB47C-C056-198A-9A7B-6A965827B67A}"/>
                  </a:ext>
                </a:extLst>
              </p:cNvPr>
              <p:cNvCxnSpPr>
                <a:cxnSpLocks/>
              </p:cNvCxnSpPr>
              <p:nvPr/>
            </p:nvCxnSpPr>
            <p:spPr>
              <a:xfrm flipV="1">
                <a:off x="3276599" y="1641303"/>
                <a:ext cx="0" cy="2278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74B61A5A-5C17-43B9-B41D-3AB29DF3843B}"/>
                  </a:ext>
                </a:extLst>
              </p:cNvPr>
              <p:cNvSpPr/>
              <p:nvPr/>
            </p:nvSpPr>
            <p:spPr>
              <a:xfrm>
                <a:off x="3253740" y="1849623"/>
                <a:ext cx="45719" cy="45719"/>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grpSp>
        <p:nvGrpSpPr>
          <p:cNvPr id="60" name="Group 59">
            <a:extLst>
              <a:ext uri="{FF2B5EF4-FFF2-40B4-BE49-F238E27FC236}">
                <a16:creationId xmlns:a16="http://schemas.microsoft.com/office/drawing/2014/main" id="{D7EC6881-E1A8-2A44-67C1-9F2702C38EE6}"/>
              </a:ext>
            </a:extLst>
          </p:cNvPr>
          <p:cNvGrpSpPr/>
          <p:nvPr/>
        </p:nvGrpSpPr>
        <p:grpSpPr>
          <a:xfrm>
            <a:off x="3253740" y="3753640"/>
            <a:ext cx="5530042" cy="1116000"/>
            <a:chOff x="3253740" y="3753640"/>
            <a:chExt cx="5530042" cy="1116000"/>
          </a:xfrm>
        </p:grpSpPr>
        <p:sp>
          <p:nvSpPr>
            <p:cNvPr id="61" name="Rounded Rectangle 60">
              <a:extLst>
                <a:ext uri="{FF2B5EF4-FFF2-40B4-BE49-F238E27FC236}">
                  <a16:creationId xmlns:a16="http://schemas.microsoft.com/office/drawing/2014/main" id="{8A3CD5A5-A4B4-0E0B-3C69-0B1AE30F8ABC}"/>
                </a:ext>
              </a:extLst>
            </p:cNvPr>
            <p:cNvSpPr/>
            <p:nvPr/>
          </p:nvSpPr>
          <p:spPr>
            <a:xfrm>
              <a:off x="3886200" y="3753640"/>
              <a:ext cx="4897582" cy="1116000"/>
            </a:xfrm>
            <a:prstGeom prst="roundRect">
              <a:avLst>
                <a:gd name="adj" fmla="val 709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62" name="Picture 61">
              <a:extLst>
                <a:ext uri="{FF2B5EF4-FFF2-40B4-BE49-F238E27FC236}">
                  <a16:creationId xmlns:a16="http://schemas.microsoft.com/office/drawing/2014/main" id="{AB344319-9117-B82B-AE35-194263899DBD}"/>
                </a:ext>
              </a:extLst>
            </p:cNvPr>
            <p:cNvPicPr>
              <a:picLocks noChangeAspect="1"/>
            </p:cNvPicPr>
            <p:nvPr/>
          </p:nvPicPr>
          <p:blipFill>
            <a:blip r:embed="rId12"/>
            <a:stretch>
              <a:fillRect/>
            </a:stretch>
          </p:blipFill>
          <p:spPr>
            <a:xfrm>
              <a:off x="4267200" y="3896940"/>
              <a:ext cx="739140" cy="99060"/>
            </a:xfrm>
            <a:prstGeom prst="rect">
              <a:avLst/>
            </a:prstGeom>
          </p:spPr>
        </p:pic>
        <p:sp>
          <p:nvSpPr>
            <p:cNvPr id="63" name="TextBox 62">
              <a:extLst>
                <a:ext uri="{FF2B5EF4-FFF2-40B4-BE49-F238E27FC236}">
                  <a16:creationId xmlns:a16="http://schemas.microsoft.com/office/drawing/2014/main" id="{95F4CE5A-CD00-ECA4-805A-B5E8BEA845DA}"/>
                </a:ext>
              </a:extLst>
            </p:cNvPr>
            <p:cNvSpPr txBox="1"/>
            <p:nvPr/>
          </p:nvSpPr>
          <p:spPr>
            <a:xfrm>
              <a:off x="4267200" y="4062102"/>
              <a:ext cx="4364182" cy="687304"/>
            </a:xfrm>
            <a:prstGeom prst="rect">
              <a:avLst/>
            </a:prstGeom>
            <a:noFill/>
          </p:spPr>
          <p:txBody>
            <a:bodyPr wrap="square" lIns="0" tIns="0" rIns="0" bIns="0" rtlCol="0">
              <a:spAutoFit/>
            </a:bodyPr>
            <a:lstStyle/>
            <a:p>
              <a:pPr>
                <a:lnSpc>
                  <a:spcPts val="940"/>
                </a:lnSpc>
                <a:spcAft>
                  <a:spcPts val="300"/>
                </a:spcAft>
              </a:pPr>
              <a:r>
                <a:rPr lang="en-GB" sz="700" b="1" dirty="0">
                  <a:solidFill>
                    <a:schemeClr val="tx1">
                      <a:lumMod val="65000"/>
                      <a:lumOff val="35000"/>
                    </a:schemeClr>
                  </a:solidFill>
                  <a:effectLst/>
                </a:rPr>
                <a:t>Integrity</a:t>
              </a:r>
              <a:r>
                <a:rPr lang="en-GB" sz="700" b="1" dirty="0">
                  <a:solidFill>
                    <a:schemeClr val="tx1">
                      <a:lumMod val="65000"/>
                      <a:lumOff val="35000"/>
                    </a:schemeClr>
                  </a:solidFill>
                </a:rPr>
                <a:t>: </a:t>
              </a:r>
              <a:r>
                <a:rPr lang="en-GB" sz="700" dirty="0">
                  <a:solidFill>
                    <a:schemeClr val="tx1">
                      <a:lumMod val="65000"/>
                      <a:lumOff val="35000"/>
                    </a:schemeClr>
                  </a:solidFill>
                  <a:effectLst/>
                </a:rPr>
                <a:t>Trustworthiness, transparency and adherence to strong principles</a:t>
              </a:r>
            </a:p>
            <a:p>
              <a:pPr>
                <a:lnSpc>
                  <a:spcPts val="940"/>
                </a:lnSpc>
                <a:spcAft>
                  <a:spcPts val="300"/>
                </a:spcAft>
              </a:pPr>
              <a:r>
                <a:rPr lang="en-GB" sz="700" b="1" dirty="0">
                  <a:solidFill>
                    <a:schemeClr val="tx1">
                      <a:lumMod val="65000"/>
                      <a:lumOff val="35000"/>
                    </a:schemeClr>
                  </a:solidFill>
                  <a:effectLst/>
                </a:rPr>
                <a:t>Inclusivity, Respect and Empathy</a:t>
              </a:r>
              <a:r>
                <a:rPr lang="en-GB" sz="700" b="1" dirty="0">
                  <a:solidFill>
                    <a:schemeClr val="tx1">
                      <a:lumMod val="65000"/>
                      <a:lumOff val="35000"/>
                    </a:schemeClr>
                  </a:solidFill>
                </a:rPr>
                <a:t>: </a:t>
              </a:r>
              <a:r>
                <a:rPr lang="en-GB" sz="700" dirty="0">
                  <a:solidFill>
                    <a:schemeClr val="tx1">
                      <a:lumMod val="65000"/>
                      <a:lumOff val="35000"/>
                    </a:schemeClr>
                  </a:solidFill>
                  <a:effectLst/>
                </a:rPr>
                <a:t>Integration of all stakeholders in cardiovascular medicine, in a community that is open and diverse</a:t>
              </a:r>
            </a:p>
            <a:p>
              <a:pPr>
                <a:lnSpc>
                  <a:spcPts val="940"/>
                </a:lnSpc>
                <a:spcAft>
                  <a:spcPts val="300"/>
                </a:spcAft>
              </a:pPr>
              <a:r>
                <a:rPr lang="en-GB" sz="700" b="1" dirty="0">
                  <a:solidFill>
                    <a:schemeClr val="tx1">
                      <a:lumMod val="65000"/>
                      <a:lumOff val="35000"/>
                    </a:schemeClr>
                  </a:solidFill>
                  <a:effectLst/>
                </a:rPr>
                <a:t>Innovation, Agility and Creativity</a:t>
              </a:r>
              <a:r>
                <a:rPr lang="en-GB" sz="700" b="1" dirty="0">
                  <a:solidFill>
                    <a:schemeClr val="tx1">
                      <a:lumMod val="65000"/>
                      <a:lumOff val="35000"/>
                    </a:schemeClr>
                  </a:solidFill>
                </a:rPr>
                <a:t>: </a:t>
              </a:r>
              <a:r>
                <a:rPr lang="en-GB" sz="700" dirty="0">
                  <a:solidFill>
                    <a:schemeClr val="tx1">
                      <a:lumMod val="65000"/>
                      <a:lumOff val="35000"/>
                    </a:schemeClr>
                  </a:solidFill>
                  <a:effectLst/>
                </a:rPr>
                <a:t>Inspired adaptation to emerging needs and evolving trends; ready to experiment</a:t>
              </a:r>
            </a:p>
            <a:p>
              <a:pPr>
                <a:lnSpc>
                  <a:spcPts val="940"/>
                </a:lnSpc>
                <a:spcAft>
                  <a:spcPts val="300"/>
                </a:spcAft>
              </a:pPr>
              <a:r>
                <a:rPr lang="en-GB" sz="700" b="1" dirty="0">
                  <a:solidFill>
                    <a:schemeClr val="tx1">
                      <a:lumMod val="65000"/>
                      <a:lumOff val="35000"/>
                    </a:schemeClr>
                  </a:solidFill>
                  <a:effectLst/>
                </a:rPr>
                <a:t>The Pursuit of Excellence</a:t>
              </a:r>
              <a:r>
                <a:rPr lang="en-GB" sz="700" b="1" dirty="0">
                  <a:solidFill>
                    <a:schemeClr val="tx1">
                      <a:lumMod val="65000"/>
                      <a:lumOff val="35000"/>
                    </a:schemeClr>
                  </a:solidFill>
                </a:rPr>
                <a:t>: </a:t>
              </a:r>
              <a:r>
                <a:rPr lang="en-GB" sz="700" dirty="0">
                  <a:solidFill>
                    <a:schemeClr val="tx1">
                      <a:lumMod val="65000"/>
                      <a:lumOff val="35000"/>
                    </a:schemeClr>
                  </a:solidFill>
                  <a:effectLst/>
                </a:rPr>
                <a:t>Focus on expert performance, our mission, our patients</a:t>
              </a:r>
            </a:p>
          </p:txBody>
        </p:sp>
        <p:grpSp>
          <p:nvGrpSpPr>
            <p:cNvPr id="64" name="Group 63">
              <a:extLst>
                <a:ext uri="{FF2B5EF4-FFF2-40B4-BE49-F238E27FC236}">
                  <a16:creationId xmlns:a16="http://schemas.microsoft.com/office/drawing/2014/main" id="{0BB04C4A-74ED-11F2-BB81-9F7F853D6F9E}"/>
                </a:ext>
              </a:extLst>
            </p:cNvPr>
            <p:cNvGrpSpPr/>
            <p:nvPr/>
          </p:nvGrpSpPr>
          <p:grpSpPr>
            <a:xfrm>
              <a:off x="3253740" y="4310860"/>
              <a:ext cx="632460" cy="254039"/>
              <a:chOff x="3253740" y="1641303"/>
              <a:chExt cx="632460" cy="254039"/>
            </a:xfrm>
          </p:grpSpPr>
          <p:cxnSp>
            <p:nvCxnSpPr>
              <p:cNvPr id="65" name="Straight Connector 64">
                <a:extLst>
                  <a:ext uri="{FF2B5EF4-FFF2-40B4-BE49-F238E27FC236}">
                    <a16:creationId xmlns:a16="http://schemas.microsoft.com/office/drawing/2014/main" id="{144E7441-F29F-AF49-8881-29D4DF60433A}"/>
                  </a:ext>
                </a:extLst>
              </p:cNvPr>
              <p:cNvCxnSpPr>
                <a:cxnSpLocks/>
              </p:cNvCxnSpPr>
              <p:nvPr/>
            </p:nvCxnSpPr>
            <p:spPr>
              <a:xfrm flipH="1">
                <a:off x="3276600" y="1641303"/>
                <a:ext cx="609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A77219E-4E25-0EC8-34EC-B426E1990193}"/>
                  </a:ext>
                </a:extLst>
              </p:cNvPr>
              <p:cNvCxnSpPr>
                <a:cxnSpLocks/>
              </p:cNvCxnSpPr>
              <p:nvPr/>
            </p:nvCxnSpPr>
            <p:spPr>
              <a:xfrm flipV="1">
                <a:off x="3276599" y="1641303"/>
                <a:ext cx="0" cy="2278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ED2C55FE-0411-91EA-CB34-B78339917DD0}"/>
                  </a:ext>
                </a:extLst>
              </p:cNvPr>
              <p:cNvSpPr/>
              <p:nvPr/>
            </p:nvSpPr>
            <p:spPr>
              <a:xfrm>
                <a:off x="3253740" y="1849623"/>
                <a:ext cx="45719" cy="45719"/>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grpSp>
      <p:sp>
        <p:nvSpPr>
          <p:cNvPr id="6" name="TextBox 5">
            <a:extLst>
              <a:ext uri="{FF2B5EF4-FFF2-40B4-BE49-F238E27FC236}">
                <a16:creationId xmlns:a16="http://schemas.microsoft.com/office/drawing/2014/main" id="{EF8DB797-FC0E-1083-1695-C1A2A3545208}"/>
              </a:ext>
            </a:extLst>
          </p:cNvPr>
          <p:cNvSpPr txBox="1"/>
          <p:nvPr/>
        </p:nvSpPr>
        <p:spPr>
          <a:xfrm>
            <a:off x="1403648" y="4948594"/>
            <a:ext cx="6336704" cy="215444"/>
          </a:xfrm>
          <a:prstGeom prst="rect">
            <a:avLst/>
          </a:prstGeom>
          <a:noFill/>
        </p:spPr>
        <p:txBody>
          <a:bodyPr wrap="square">
            <a:spAutoFit/>
          </a:bodyPr>
          <a:lstStyle/>
          <a:p>
            <a:r>
              <a:rPr lang="fr-FR" sz="800" dirty="0">
                <a:effectLst/>
                <a:latin typeface="Calibri" panose="020F0502020204030204" pitchFamily="34" charset="0"/>
                <a:ea typeface="Calibri" panose="020F0502020204030204" pitchFamily="34" charset="0"/>
              </a:rPr>
              <a:t>©2023 </a:t>
            </a:r>
            <a:r>
              <a:rPr lang="fr-FR" sz="800" dirty="0" err="1">
                <a:effectLst/>
                <a:latin typeface="Calibri" panose="020F0502020204030204" pitchFamily="34" charset="0"/>
                <a:ea typeface="Calibri" panose="020F0502020204030204" pitchFamily="34" charset="0"/>
              </a:rPr>
              <a:t>European</a:t>
            </a:r>
            <a:r>
              <a:rPr lang="fr-FR" sz="800" dirty="0">
                <a:effectLst/>
                <a:latin typeface="Calibri" panose="020F0502020204030204" pitchFamily="34" charset="0"/>
                <a:ea typeface="Calibri" panose="020F0502020204030204" pitchFamily="34" charset="0"/>
              </a:rPr>
              <a:t> Society of Cardiology. </a:t>
            </a:r>
            <a:r>
              <a:rPr lang="en-US" sz="800" dirty="0">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p>
        </p:txBody>
      </p:sp>
    </p:spTree>
    <p:extLst>
      <p:ext uri="{BB962C8B-B14F-4D97-AF65-F5344CB8AC3E}">
        <p14:creationId xmlns:p14="http://schemas.microsoft.com/office/powerpoint/2010/main" val="914568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preparing, people&#10;&#10;Description automatically generated">
            <a:extLst>
              <a:ext uri="{FF2B5EF4-FFF2-40B4-BE49-F238E27FC236}">
                <a16:creationId xmlns:a16="http://schemas.microsoft.com/office/drawing/2014/main" id="{237289D2-5FCA-2CF2-532F-F2852BC2624F}"/>
              </a:ext>
            </a:extLst>
          </p:cNvPr>
          <p:cNvPicPr>
            <a:picLocks noChangeAspect="1"/>
          </p:cNvPicPr>
          <p:nvPr/>
        </p:nvPicPr>
        <p:blipFill>
          <a:blip r:embed="rId2"/>
          <a:stretch>
            <a:fillRect/>
          </a:stretch>
        </p:blipFill>
        <p:spPr>
          <a:xfrm>
            <a:off x="0" y="0"/>
            <a:ext cx="9144000" cy="5140960"/>
          </a:xfrm>
          <a:prstGeom prst="rect">
            <a:avLst/>
          </a:prstGeom>
        </p:spPr>
      </p:pic>
      <p:pic>
        <p:nvPicPr>
          <p:cNvPr id="6" name="Picture 5">
            <a:extLst>
              <a:ext uri="{FF2B5EF4-FFF2-40B4-BE49-F238E27FC236}">
                <a16:creationId xmlns:a16="http://schemas.microsoft.com/office/drawing/2014/main" id="{D6DD6C4A-4C71-C37F-6BD7-3DEB854E1431}"/>
              </a:ext>
            </a:extLst>
          </p:cNvPr>
          <p:cNvPicPr>
            <a:picLocks noChangeAspect="1"/>
          </p:cNvPicPr>
          <p:nvPr/>
        </p:nvPicPr>
        <p:blipFill>
          <a:blip r:embed="rId3">
            <a:alphaModFix amt="71000"/>
          </a:blip>
          <a:stretch>
            <a:fillRect/>
          </a:stretch>
        </p:blipFill>
        <p:spPr>
          <a:xfrm>
            <a:off x="2177" y="1225"/>
            <a:ext cx="9141823" cy="5142275"/>
          </a:xfrm>
          <a:prstGeom prst="rect">
            <a:avLst/>
          </a:prstGeom>
        </p:spPr>
      </p:pic>
      <p:grpSp>
        <p:nvGrpSpPr>
          <p:cNvPr id="8" name="Group 7">
            <a:extLst>
              <a:ext uri="{FF2B5EF4-FFF2-40B4-BE49-F238E27FC236}">
                <a16:creationId xmlns:a16="http://schemas.microsoft.com/office/drawing/2014/main" id="{6D1ECE90-087E-2D16-51C2-6CF9E8B023A4}"/>
              </a:ext>
            </a:extLst>
          </p:cNvPr>
          <p:cNvGrpSpPr/>
          <p:nvPr/>
        </p:nvGrpSpPr>
        <p:grpSpPr>
          <a:xfrm>
            <a:off x="6019800" y="2190750"/>
            <a:ext cx="2438400" cy="577270"/>
            <a:chOff x="6019800" y="2114550"/>
            <a:chExt cx="2438400" cy="577270"/>
          </a:xfrm>
        </p:grpSpPr>
        <p:sp>
          <p:nvSpPr>
            <p:cNvPr id="9" name="TextBox 8">
              <a:extLst>
                <a:ext uri="{FF2B5EF4-FFF2-40B4-BE49-F238E27FC236}">
                  <a16:creationId xmlns:a16="http://schemas.microsoft.com/office/drawing/2014/main" id="{1027B2C1-2FB4-41B7-502C-B1967B631108}"/>
                </a:ext>
              </a:extLst>
            </p:cNvPr>
            <p:cNvSpPr txBox="1"/>
            <p:nvPr/>
          </p:nvSpPr>
          <p:spPr>
            <a:xfrm>
              <a:off x="6156176" y="2157058"/>
              <a:ext cx="2302012" cy="534762"/>
            </a:xfrm>
            <a:prstGeom prst="rect">
              <a:avLst/>
            </a:prstGeom>
            <a:noFill/>
          </p:spPr>
          <p:txBody>
            <a:bodyPr wrap="square">
              <a:spAutoFit/>
            </a:bodyPr>
            <a:lstStyle/>
            <a:p>
              <a:pPr algn="l">
                <a:lnSpc>
                  <a:spcPts val="1740"/>
                </a:lnSpc>
                <a:spcBef>
                  <a:spcPts val="0"/>
                </a:spcBef>
                <a:spcAft>
                  <a:spcPts val="600"/>
                </a:spcAft>
              </a:pPr>
              <a:r>
                <a:rPr lang="en-US" sz="1600" u="none" strike="noStrike" spc="10" dirty="0">
                  <a:solidFill>
                    <a:schemeClr val="bg1"/>
                  </a:solidFill>
                  <a:latin typeface="Calibri Light" panose="020F0302020204030204" pitchFamily="34" charset="0"/>
                  <a:cs typeface="Calibri Light" panose="020F0302020204030204" pitchFamily="34" charset="0"/>
                </a:rPr>
                <a:t>To reduce the burden of </a:t>
              </a:r>
              <a:br>
                <a:rPr lang="en-US" sz="1600" u="none" strike="noStrike" spc="50" dirty="0">
                  <a:solidFill>
                    <a:schemeClr val="bg1"/>
                  </a:solidFill>
                  <a:latin typeface="Calibri Light" panose="020F0302020204030204" pitchFamily="34" charset="0"/>
                  <a:cs typeface="Calibri Light" panose="020F0302020204030204" pitchFamily="34" charset="0"/>
                </a:rPr>
              </a:br>
              <a:r>
                <a:rPr lang="en-US" sz="1600" u="none" strike="noStrike" spc="50" dirty="0">
                  <a:solidFill>
                    <a:schemeClr val="bg1"/>
                  </a:solidFill>
                  <a:latin typeface="Calibri Light" panose="020F0302020204030204" pitchFamily="34" charset="0"/>
                  <a:cs typeface="Calibri Light" panose="020F0302020204030204" pitchFamily="34" charset="0"/>
                </a:rPr>
                <a:t>cardiovascular disease</a:t>
              </a:r>
              <a:endParaRPr lang="en-US" sz="1600" spc="50" dirty="0">
                <a:solidFill>
                  <a:schemeClr val="bg1"/>
                </a:solidFill>
                <a:latin typeface="Calibri Light" panose="020F0302020204030204" pitchFamily="34" charset="0"/>
                <a:cs typeface="Calibri Light" panose="020F0302020204030204" pitchFamily="34" charset="0"/>
              </a:endParaRPr>
            </a:p>
          </p:txBody>
        </p:sp>
        <p:cxnSp>
          <p:nvCxnSpPr>
            <p:cNvPr id="10" name="Straight Connector 9">
              <a:extLst>
                <a:ext uri="{FF2B5EF4-FFF2-40B4-BE49-F238E27FC236}">
                  <a16:creationId xmlns:a16="http://schemas.microsoft.com/office/drawing/2014/main" id="{28330122-E1D9-3A5E-B25E-0022A62C790A}"/>
                </a:ext>
              </a:extLst>
            </p:cNvPr>
            <p:cNvCxnSpPr/>
            <p:nvPr/>
          </p:nvCxnSpPr>
          <p:spPr>
            <a:xfrm>
              <a:off x="6019800" y="2114550"/>
              <a:ext cx="0" cy="57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70A9A4-4202-59C4-F717-63EAA56BFE71}"/>
                </a:ext>
              </a:extLst>
            </p:cNvPr>
            <p:cNvCxnSpPr/>
            <p:nvPr/>
          </p:nvCxnSpPr>
          <p:spPr>
            <a:xfrm>
              <a:off x="8458200" y="2114550"/>
              <a:ext cx="0" cy="57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xt Placeholder 1">
            <a:extLst>
              <a:ext uri="{FF2B5EF4-FFF2-40B4-BE49-F238E27FC236}">
                <a16:creationId xmlns:a16="http://schemas.microsoft.com/office/drawing/2014/main" id="{ADAE60BC-E8EC-7417-CDDF-4F02193FAFBF}"/>
              </a:ext>
            </a:extLst>
          </p:cNvPr>
          <p:cNvSpPr>
            <a:spLocks noGrp="1"/>
          </p:cNvSpPr>
          <p:nvPr>
            <p:ph type="subTitle" idx="1"/>
          </p:nvPr>
        </p:nvSpPr>
        <p:spPr>
          <a:xfrm>
            <a:off x="650152" y="2320619"/>
            <a:ext cx="1872202" cy="360040"/>
          </a:xfrm>
        </p:spPr>
        <p:txBody>
          <a:bodyPr lIns="0" tIns="108000" rIns="0" bIns="0"/>
          <a:lstStyle/>
          <a:p>
            <a:pPr algn="l">
              <a:lnSpc>
                <a:spcPts val="1540"/>
              </a:lnSpc>
              <a:spcBef>
                <a:spcPts val="0"/>
              </a:spcBef>
              <a:spcAft>
                <a:spcPts val="600"/>
              </a:spcAft>
            </a:pPr>
            <a:r>
              <a:rPr lang="en-US" sz="2800" i="0" u="none" strike="noStrike" dirty="0">
                <a:solidFill>
                  <a:schemeClr val="bg1"/>
                </a:solidFill>
              </a:rPr>
              <a:t>Our Mission </a:t>
            </a:r>
            <a:endParaRPr lang="en-US" sz="2800" dirty="0">
              <a:solidFill>
                <a:schemeClr val="bg1"/>
              </a:solidFill>
            </a:endParaRPr>
          </a:p>
        </p:txBody>
      </p:sp>
      <p:pic>
        <p:nvPicPr>
          <p:cNvPr id="14" name="Picture 13">
            <a:extLst>
              <a:ext uri="{FF2B5EF4-FFF2-40B4-BE49-F238E27FC236}">
                <a16:creationId xmlns:a16="http://schemas.microsoft.com/office/drawing/2014/main" id="{E89DD302-7D61-4379-6D02-EBCEA8755C10}"/>
              </a:ext>
            </a:extLst>
          </p:cNvPr>
          <p:cNvPicPr>
            <a:picLocks noChangeAspect="1"/>
          </p:cNvPicPr>
          <p:nvPr/>
        </p:nvPicPr>
        <p:blipFill>
          <a:blip r:embed="rId4"/>
          <a:srcRect/>
          <a:stretch/>
        </p:blipFill>
        <p:spPr>
          <a:xfrm>
            <a:off x="8094637" y="339502"/>
            <a:ext cx="725300" cy="263075"/>
          </a:xfrm>
          <a:prstGeom prst="rect">
            <a:avLst/>
          </a:prstGeom>
        </p:spPr>
      </p:pic>
      <p:sp>
        <p:nvSpPr>
          <p:cNvPr id="2" name="TextBox 1">
            <a:extLst>
              <a:ext uri="{FF2B5EF4-FFF2-40B4-BE49-F238E27FC236}">
                <a16:creationId xmlns:a16="http://schemas.microsoft.com/office/drawing/2014/main" id="{A265E5C8-F097-E099-939F-E9D336CE9112}"/>
              </a:ext>
            </a:extLst>
          </p:cNvPr>
          <p:cNvSpPr txBox="1"/>
          <p:nvPr/>
        </p:nvSpPr>
        <p:spPr>
          <a:xfrm>
            <a:off x="1403648" y="4948594"/>
            <a:ext cx="6336704" cy="215444"/>
          </a:xfrm>
          <a:prstGeom prst="rect">
            <a:avLst/>
          </a:prstGeom>
          <a:noFill/>
        </p:spPr>
        <p:txBody>
          <a:bodyPr wrap="square">
            <a:spAutoFit/>
          </a:bodyPr>
          <a:lstStyle/>
          <a:p>
            <a:r>
              <a:rPr lang="fr-FR" sz="800" dirty="0">
                <a:solidFill>
                  <a:schemeClr val="bg1"/>
                </a:solidFill>
                <a:effectLst/>
                <a:latin typeface="Calibri" panose="020F0502020204030204" pitchFamily="34" charset="0"/>
                <a:ea typeface="Calibri" panose="020F0502020204030204" pitchFamily="34" charset="0"/>
              </a:rPr>
              <a:t>©2023 </a:t>
            </a:r>
            <a:r>
              <a:rPr lang="fr-FR" sz="800" dirty="0" err="1">
                <a:solidFill>
                  <a:schemeClr val="bg1"/>
                </a:solidFill>
                <a:effectLst/>
                <a:latin typeface="Calibri" panose="020F0502020204030204" pitchFamily="34" charset="0"/>
                <a:ea typeface="Calibri" panose="020F0502020204030204" pitchFamily="34" charset="0"/>
              </a:rPr>
              <a:t>European</a:t>
            </a:r>
            <a:r>
              <a:rPr lang="fr-FR" sz="800" dirty="0">
                <a:solidFill>
                  <a:schemeClr val="bg1"/>
                </a:solidFill>
                <a:effectLst/>
                <a:latin typeface="Calibri" panose="020F0502020204030204" pitchFamily="34" charset="0"/>
                <a:ea typeface="Calibri" panose="020F0502020204030204" pitchFamily="34" charset="0"/>
              </a:rPr>
              <a:t> Society of Cardiology. </a:t>
            </a:r>
            <a:r>
              <a:rPr lang="en-US" sz="800" dirty="0">
                <a:solidFill>
                  <a:schemeClr val="bg1"/>
                </a:solidFill>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solidFill>
                <a:schemeClr val="bg1"/>
              </a:solidFill>
            </a:endParaRPr>
          </a:p>
        </p:txBody>
      </p:sp>
    </p:spTree>
    <p:extLst>
      <p:ext uri="{BB962C8B-B14F-4D97-AF65-F5344CB8AC3E}">
        <p14:creationId xmlns:p14="http://schemas.microsoft.com/office/powerpoint/2010/main" val="3860771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094ACCD-1C81-D71A-4AC7-B33270A4FD15}"/>
              </a:ext>
            </a:extLst>
          </p:cNvPr>
          <p:cNvSpPr txBox="1">
            <a:spLocks/>
          </p:cNvSpPr>
          <p:nvPr/>
        </p:nvSpPr>
        <p:spPr>
          <a:xfrm>
            <a:off x="468000" y="1100670"/>
            <a:ext cx="2663840" cy="296724"/>
          </a:xfrm>
          <a:prstGeom prst="rect">
            <a:avLst/>
          </a:prstGeom>
        </p:spPr>
        <p:txBody>
          <a:bodyPr lIns="0" tIns="108000" rIns="0" bIns="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1440"/>
              </a:lnSpc>
              <a:spcBef>
                <a:spcPts val="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Our Values </a:t>
            </a:r>
          </a:p>
        </p:txBody>
      </p:sp>
      <p:grpSp>
        <p:nvGrpSpPr>
          <p:cNvPr id="50" name="Group 49">
            <a:extLst>
              <a:ext uri="{FF2B5EF4-FFF2-40B4-BE49-F238E27FC236}">
                <a16:creationId xmlns:a16="http://schemas.microsoft.com/office/drawing/2014/main" id="{8AFB51ED-3DC0-9CB7-1500-D4C42D13CB4D}"/>
              </a:ext>
            </a:extLst>
          </p:cNvPr>
          <p:cNvGrpSpPr/>
          <p:nvPr/>
        </p:nvGrpSpPr>
        <p:grpSpPr>
          <a:xfrm>
            <a:off x="6167529" y="2160351"/>
            <a:ext cx="2983149" cy="2983149"/>
            <a:chOff x="6167529" y="2160351"/>
            <a:chExt cx="2983149" cy="2983149"/>
          </a:xfrm>
        </p:grpSpPr>
        <p:pic>
          <p:nvPicPr>
            <p:cNvPr id="10" name="Picture 9">
              <a:extLst>
                <a:ext uri="{FF2B5EF4-FFF2-40B4-BE49-F238E27FC236}">
                  <a16:creationId xmlns:a16="http://schemas.microsoft.com/office/drawing/2014/main" id="{7CD56A13-B69B-9685-EA56-7C85B36F43B3}"/>
                </a:ext>
              </a:extLst>
            </p:cNvPr>
            <p:cNvPicPr>
              <a:picLocks noChangeAspect="1"/>
            </p:cNvPicPr>
            <p:nvPr/>
          </p:nvPicPr>
          <p:blipFill>
            <a:blip r:embed="rId3">
              <a:alphaModFix amt="61000"/>
            </a:blip>
            <a:stretch>
              <a:fillRect/>
            </a:stretch>
          </p:blipFill>
          <p:spPr>
            <a:xfrm>
              <a:off x="6167529" y="2160351"/>
              <a:ext cx="2983149" cy="2983149"/>
            </a:xfrm>
            <a:prstGeom prst="rect">
              <a:avLst/>
            </a:prstGeom>
            <a:effectLst>
              <a:outerShdw blurRad="50800" dist="38100" dir="2700000" algn="tl" rotWithShape="0">
                <a:prstClr val="black">
                  <a:alpha val="20000"/>
                </a:prstClr>
              </a:outerShdw>
            </a:effectLst>
          </p:spPr>
        </p:pic>
        <p:grpSp>
          <p:nvGrpSpPr>
            <p:cNvPr id="29" name="Group 28">
              <a:extLst>
                <a:ext uri="{FF2B5EF4-FFF2-40B4-BE49-F238E27FC236}">
                  <a16:creationId xmlns:a16="http://schemas.microsoft.com/office/drawing/2014/main" id="{7CEEC8FE-0A56-67BA-704A-5FFB267A3147}"/>
                </a:ext>
              </a:extLst>
            </p:cNvPr>
            <p:cNvGrpSpPr/>
            <p:nvPr/>
          </p:nvGrpSpPr>
          <p:grpSpPr>
            <a:xfrm>
              <a:off x="6679639" y="3194994"/>
              <a:ext cx="2400298" cy="1292662"/>
              <a:chOff x="6679639" y="3264490"/>
              <a:chExt cx="2400298" cy="1292662"/>
            </a:xfrm>
          </p:grpSpPr>
          <p:sp>
            <p:nvSpPr>
              <p:cNvPr id="18" name="TextBox 17">
                <a:extLst>
                  <a:ext uri="{FF2B5EF4-FFF2-40B4-BE49-F238E27FC236}">
                    <a16:creationId xmlns:a16="http://schemas.microsoft.com/office/drawing/2014/main" id="{8C18B60E-3415-42D8-372C-E115E6A24294}"/>
                  </a:ext>
                </a:extLst>
              </p:cNvPr>
              <p:cNvSpPr txBox="1"/>
              <p:nvPr/>
            </p:nvSpPr>
            <p:spPr>
              <a:xfrm>
                <a:off x="6679639" y="3264490"/>
                <a:ext cx="2400298"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The Pursuit of Excellence</a:t>
                </a:r>
                <a:br>
                  <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Focus on our mission</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Always keep the patient front of mind</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t>
                </a:r>
                <a:r>
                  <a:rPr kumimoji="0" lang="en-GB" sz="1000" b="0" i="0" u="none" strike="noStrike" kern="1200" cap="none" spc="-3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Leverage our expertise to provide the best possible answers for cardiovascular health</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Maintain and enhance the professionalisation of ESC activities</a:t>
                </a:r>
              </a:p>
            </p:txBody>
          </p:sp>
          <p:cxnSp>
            <p:nvCxnSpPr>
              <p:cNvPr id="14" name="Straight Connector 13">
                <a:extLst>
                  <a:ext uri="{FF2B5EF4-FFF2-40B4-BE49-F238E27FC236}">
                    <a16:creationId xmlns:a16="http://schemas.microsoft.com/office/drawing/2014/main" id="{83120670-737A-BC7F-0311-2359105A13D5}"/>
                  </a:ext>
                </a:extLst>
              </p:cNvPr>
              <p:cNvCxnSpPr>
                <a:cxnSpLocks/>
              </p:cNvCxnSpPr>
              <p:nvPr/>
            </p:nvCxnSpPr>
            <p:spPr>
              <a:xfrm>
                <a:off x="6679639" y="3562350"/>
                <a:ext cx="2131608" cy="0"/>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49" name="Group 48">
            <a:extLst>
              <a:ext uri="{FF2B5EF4-FFF2-40B4-BE49-F238E27FC236}">
                <a16:creationId xmlns:a16="http://schemas.microsoft.com/office/drawing/2014/main" id="{E69B9632-45C9-DB06-D534-F997B7FE2690}"/>
              </a:ext>
            </a:extLst>
          </p:cNvPr>
          <p:cNvGrpSpPr/>
          <p:nvPr/>
        </p:nvGrpSpPr>
        <p:grpSpPr>
          <a:xfrm>
            <a:off x="3570053" y="2167360"/>
            <a:ext cx="2983149" cy="2983149"/>
            <a:chOff x="3570053" y="2167360"/>
            <a:chExt cx="2983149" cy="2983149"/>
          </a:xfrm>
        </p:grpSpPr>
        <p:pic>
          <p:nvPicPr>
            <p:cNvPr id="40" name="Picture 39">
              <a:extLst>
                <a:ext uri="{FF2B5EF4-FFF2-40B4-BE49-F238E27FC236}">
                  <a16:creationId xmlns:a16="http://schemas.microsoft.com/office/drawing/2014/main" id="{6E3A2683-4F48-4067-39A5-A3543DAD4FD1}"/>
                </a:ext>
              </a:extLst>
            </p:cNvPr>
            <p:cNvPicPr>
              <a:picLocks noChangeAspect="1"/>
            </p:cNvPicPr>
            <p:nvPr userDrawn="1"/>
          </p:nvPicPr>
          <p:blipFill>
            <a:blip r:embed="rId3">
              <a:alphaModFix amt="61000"/>
            </a:blip>
            <a:stretch>
              <a:fillRect/>
            </a:stretch>
          </p:blipFill>
          <p:spPr>
            <a:xfrm flipH="1">
              <a:off x="3570053" y="2167360"/>
              <a:ext cx="2983149" cy="2983149"/>
            </a:xfrm>
            <a:prstGeom prst="rect">
              <a:avLst/>
            </a:prstGeom>
            <a:effectLst>
              <a:outerShdw blurRad="50800" dist="38100" dir="2700000" algn="tl" rotWithShape="0">
                <a:prstClr val="black">
                  <a:alpha val="20000"/>
                </a:prstClr>
              </a:outerShdw>
            </a:effectLst>
          </p:spPr>
        </p:pic>
        <p:grpSp>
          <p:nvGrpSpPr>
            <p:cNvPr id="28" name="Group 27">
              <a:extLst>
                <a:ext uri="{FF2B5EF4-FFF2-40B4-BE49-F238E27FC236}">
                  <a16:creationId xmlns:a16="http://schemas.microsoft.com/office/drawing/2014/main" id="{1B81F8F3-CA6B-9DA5-FDA1-B2B72B2B9426}"/>
                </a:ext>
              </a:extLst>
            </p:cNvPr>
            <p:cNvGrpSpPr/>
            <p:nvPr/>
          </p:nvGrpSpPr>
          <p:grpSpPr>
            <a:xfrm>
              <a:off x="3845548" y="3205859"/>
              <a:ext cx="2493978" cy="1292662"/>
              <a:chOff x="3845548" y="3275355"/>
              <a:chExt cx="2493978" cy="1292662"/>
            </a:xfrm>
          </p:grpSpPr>
          <p:sp>
            <p:nvSpPr>
              <p:cNvPr id="17" name="TextBox 16">
                <a:extLst>
                  <a:ext uri="{FF2B5EF4-FFF2-40B4-BE49-F238E27FC236}">
                    <a16:creationId xmlns:a16="http://schemas.microsoft.com/office/drawing/2014/main" id="{302804B6-F250-9863-4122-4D70BF3E5F2B}"/>
                  </a:ext>
                </a:extLst>
              </p:cNvPr>
              <p:cNvSpPr txBox="1"/>
              <p:nvPr/>
            </p:nvSpPr>
            <p:spPr>
              <a:xfrm>
                <a:off x="3845548" y="3275355"/>
                <a:ext cx="2493978"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Inclusivity, Respect and Empathy</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Acknowledge and include all stakeholders in cardiovascular medicine</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Welcome and nurture an open and diverse community that is attractive to all</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Cultivate a strong sense of team spirit that drives the Society</a:t>
                </a:r>
              </a:p>
            </p:txBody>
          </p:sp>
          <p:cxnSp>
            <p:nvCxnSpPr>
              <p:cNvPr id="19" name="Straight Connector 18">
                <a:extLst>
                  <a:ext uri="{FF2B5EF4-FFF2-40B4-BE49-F238E27FC236}">
                    <a16:creationId xmlns:a16="http://schemas.microsoft.com/office/drawing/2014/main" id="{3620DDDA-A7CA-9B13-06E2-E4E80E881506}"/>
                  </a:ext>
                </a:extLst>
              </p:cNvPr>
              <p:cNvCxnSpPr>
                <a:cxnSpLocks/>
              </p:cNvCxnSpPr>
              <p:nvPr/>
            </p:nvCxnSpPr>
            <p:spPr>
              <a:xfrm>
                <a:off x="3854388" y="3562350"/>
                <a:ext cx="2394012" cy="0"/>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39" name="Group 38">
            <a:extLst>
              <a:ext uri="{FF2B5EF4-FFF2-40B4-BE49-F238E27FC236}">
                <a16:creationId xmlns:a16="http://schemas.microsoft.com/office/drawing/2014/main" id="{D4976399-63F6-6871-65AA-3503E8650FCF}"/>
              </a:ext>
            </a:extLst>
          </p:cNvPr>
          <p:cNvGrpSpPr/>
          <p:nvPr/>
        </p:nvGrpSpPr>
        <p:grpSpPr>
          <a:xfrm>
            <a:off x="3570053" y="10654"/>
            <a:ext cx="2983149" cy="2983149"/>
            <a:chOff x="3570053" y="10654"/>
            <a:chExt cx="2983149" cy="2983149"/>
          </a:xfrm>
        </p:grpSpPr>
        <p:pic>
          <p:nvPicPr>
            <p:cNvPr id="6" name="Picture 5">
              <a:extLst>
                <a:ext uri="{FF2B5EF4-FFF2-40B4-BE49-F238E27FC236}">
                  <a16:creationId xmlns:a16="http://schemas.microsoft.com/office/drawing/2014/main" id="{2326D106-EA0A-63C5-F9B0-424FC3454F44}"/>
                </a:ext>
              </a:extLst>
            </p:cNvPr>
            <p:cNvPicPr>
              <a:picLocks noChangeAspect="1"/>
            </p:cNvPicPr>
            <p:nvPr/>
          </p:nvPicPr>
          <p:blipFill>
            <a:blip r:embed="rId3">
              <a:alphaModFix amt="61000"/>
            </a:blip>
            <a:stretch>
              <a:fillRect/>
            </a:stretch>
          </p:blipFill>
          <p:spPr>
            <a:xfrm flipH="1">
              <a:off x="3570053" y="10654"/>
              <a:ext cx="2983149" cy="2983149"/>
            </a:xfrm>
            <a:prstGeom prst="rect">
              <a:avLst/>
            </a:prstGeom>
            <a:effectLst>
              <a:outerShdw blurRad="50800" dist="38100" dir="2700000" algn="tl" rotWithShape="0">
                <a:prstClr val="black">
                  <a:alpha val="20000"/>
                </a:prstClr>
              </a:outerShdw>
            </a:effectLst>
          </p:spPr>
        </p:pic>
        <p:grpSp>
          <p:nvGrpSpPr>
            <p:cNvPr id="38" name="Group 37">
              <a:extLst>
                <a:ext uri="{FF2B5EF4-FFF2-40B4-BE49-F238E27FC236}">
                  <a16:creationId xmlns:a16="http://schemas.microsoft.com/office/drawing/2014/main" id="{999F046D-6B2C-7291-ED1F-80D5283096D0}"/>
                </a:ext>
              </a:extLst>
            </p:cNvPr>
            <p:cNvGrpSpPr/>
            <p:nvPr/>
          </p:nvGrpSpPr>
          <p:grpSpPr>
            <a:xfrm>
              <a:off x="3854388" y="844106"/>
              <a:ext cx="2242400" cy="1754326"/>
              <a:chOff x="3854388" y="844106"/>
              <a:chExt cx="2242400" cy="1754326"/>
            </a:xfrm>
          </p:grpSpPr>
          <p:sp>
            <p:nvSpPr>
              <p:cNvPr id="15" name="TextBox 14">
                <a:extLst>
                  <a:ext uri="{FF2B5EF4-FFF2-40B4-BE49-F238E27FC236}">
                    <a16:creationId xmlns:a16="http://schemas.microsoft.com/office/drawing/2014/main" id="{E7BC81AA-B28C-B122-6246-DB11381048DB}"/>
                  </a:ext>
                </a:extLst>
              </p:cNvPr>
              <p:cNvSpPr txBox="1"/>
              <p:nvPr/>
            </p:nvSpPr>
            <p:spPr>
              <a:xfrm>
                <a:off x="3856981" y="844106"/>
                <a:ext cx="2239807" cy="175432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Integrity</a:t>
                </a: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Be trustworthy through rational, enlightened, and transparent decisions</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Adhere to strong principles and the transparency of motivation, processes, and leadership</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Doing what we say we will do</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Be responsible for our Society, the cardiovascular community, and the environment</a:t>
                </a:r>
              </a:p>
            </p:txBody>
          </p:sp>
          <p:cxnSp>
            <p:nvCxnSpPr>
              <p:cNvPr id="13" name="Straight Connector 12">
                <a:extLst>
                  <a:ext uri="{FF2B5EF4-FFF2-40B4-BE49-F238E27FC236}">
                    <a16:creationId xmlns:a16="http://schemas.microsoft.com/office/drawing/2014/main" id="{AD2298BD-28D7-D209-705E-A62BD9B3A29F}"/>
                  </a:ext>
                </a:extLst>
              </p:cNvPr>
              <p:cNvCxnSpPr>
                <a:cxnSpLocks/>
              </p:cNvCxnSpPr>
              <p:nvPr/>
            </p:nvCxnSpPr>
            <p:spPr>
              <a:xfrm>
                <a:off x="3854388" y="1146809"/>
                <a:ext cx="2131608" cy="0"/>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46" name="Group 45">
            <a:extLst>
              <a:ext uri="{FF2B5EF4-FFF2-40B4-BE49-F238E27FC236}">
                <a16:creationId xmlns:a16="http://schemas.microsoft.com/office/drawing/2014/main" id="{B9C51B1C-97A2-F82D-1317-5D9D83157890}"/>
              </a:ext>
            </a:extLst>
          </p:cNvPr>
          <p:cNvGrpSpPr/>
          <p:nvPr/>
        </p:nvGrpSpPr>
        <p:grpSpPr>
          <a:xfrm>
            <a:off x="6160851" y="10654"/>
            <a:ext cx="2983149" cy="2983149"/>
            <a:chOff x="6160851" y="10654"/>
            <a:chExt cx="2983149" cy="2983149"/>
          </a:xfrm>
        </p:grpSpPr>
        <p:pic>
          <p:nvPicPr>
            <p:cNvPr id="11" name="Picture 10">
              <a:extLst>
                <a:ext uri="{FF2B5EF4-FFF2-40B4-BE49-F238E27FC236}">
                  <a16:creationId xmlns:a16="http://schemas.microsoft.com/office/drawing/2014/main" id="{08DCCFD1-A3BF-23EF-A80F-F7C17EADA73D}"/>
                </a:ext>
              </a:extLst>
            </p:cNvPr>
            <p:cNvPicPr>
              <a:picLocks noChangeAspect="1"/>
            </p:cNvPicPr>
            <p:nvPr/>
          </p:nvPicPr>
          <p:blipFill>
            <a:blip r:embed="rId3">
              <a:alphaModFix amt="61000"/>
            </a:blip>
            <a:stretch>
              <a:fillRect/>
            </a:stretch>
          </p:blipFill>
          <p:spPr>
            <a:xfrm>
              <a:off x="6160851" y="10654"/>
              <a:ext cx="2983149" cy="2983149"/>
            </a:xfrm>
            <a:prstGeom prst="rect">
              <a:avLst/>
            </a:prstGeom>
            <a:effectLst>
              <a:outerShdw blurRad="50800" dist="38100" dir="2700000" algn="tl" rotWithShape="0">
                <a:prstClr val="black">
                  <a:alpha val="20000"/>
                </a:prstClr>
              </a:outerShdw>
            </a:effectLst>
          </p:spPr>
        </p:pic>
        <p:grpSp>
          <p:nvGrpSpPr>
            <p:cNvPr id="30" name="Group 29">
              <a:extLst>
                <a:ext uri="{FF2B5EF4-FFF2-40B4-BE49-F238E27FC236}">
                  <a16:creationId xmlns:a16="http://schemas.microsoft.com/office/drawing/2014/main" id="{A86AE018-7F4B-AD0A-160E-40FEEDE249BD}"/>
                </a:ext>
              </a:extLst>
            </p:cNvPr>
            <p:cNvGrpSpPr/>
            <p:nvPr/>
          </p:nvGrpSpPr>
          <p:grpSpPr>
            <a:xfrm>
              <a:off x="6645400" y="666750"/>
              <a:ext cx="2434537" cy="1200329"/>
              <a:chOff x="6645400" y="666750"/>
              <a:chExt cx="2434537" cy="1200329"/>
            </a:xfrm>
          </p:grpSpPr>
          <p:sp>
            <p:nvSpPr>
              <p:cNvPr id="16" name="TextBox 15">
                <a:extLst>
                  <a:ext uri="{FF2B5EF4-FFF2-40B4-BE49-F238E27FC236}">
                    <a16:creationId xmlns:a16="http://schemas.microsoft.com/office/drawing/2014/main" id="{E5303104-9496-00F0-EB4A-0E85BC3B0242}"/>
                  </a:ext>
                </a:extLst>
              </p:cNvPr>
              <p:cNvSpPr txBox="1"/>
              <p:nvPr/>
            </p:nvSpPr>
            <p:spPr>
              <a:xfrm>
                <a:off x="6645400" y="666750"/>
                <a:ext cx="2434537" cy="12003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Innovation, Agility </a:t>
                </a:r>
                <a:b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and Creativity</a:t>
                </a:r>
                <a:br>
                  <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Adapt quickly and creatively to </a:t>
                </a:r>
                <a:b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b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emerging needs and evolving trends</a:t>
                </a:r>
              </a:p>
              <a:p>
                <a:pPr marL="133200" marR="0" lvl="0" indent="-13320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Be ready to experiment, learn from </a:t>
                </a:r>
                <a:b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br>
                <a:r>
                  <a:rPr kumimoji="0" lang="en-GB" sz="1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failure, and improve</a:t>
                </a:r>
              </a:p>
            </p:txBody>
          </p:sp>
          <p:cxnSp>
            <p:nvCxnSpPr>
              <p:cNvPr id="21" name="Straight Connector 20">
                <a:extLst>
                  <a:ext uri="{FF2B5EF4-FFF2-40B4-BE49-F238E27FC236}">
                    <a16:creationId xmlns:a16="http://schemas.microsoft.com/office/drawing/2014/main" id="{6BAD653B-CF38-54A7-B21B-5830106768A7}"/>
                  </a:ext>
                </a:extLst>
              </p:cNvPr>
              <p:cNvCxnSpPr>
                <a:cxnSpLocks/>
              </p:cNvCxnSpPr>
              <p:nvPr/>
            </p:nvCxnSpPr>
            <p:spPr>
              <a:xfrm>
                <a:off x="6645400" y="1146809"/>
                <a:ext cx="2041400" cy="0"/>
              </a:xfrm>
              <a:prstGeom prst="line">
                <a:avLst/>
              </a:prstGeom>
              <a:ln>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grpSp>
      </p:grpSp>
      <p:grpSp>
        <p:nvGrpSpPr>
          <p:cNvPr id="37" name="Group 36">
            <a:extLst>
              <a:ext uri="{FF2B5EF4-FFF2-40B4-BE49-F238E27FC236}">
                <a16:creationId xmlns:a16="http://schemas.microsoft.com/office/drawing/2014/main" id="{066A8451-4579-1A27-D55C-33D6CC2EE9C0}"/>
              </a:ext>
            </a:extLst>
          </p:cNvPr>
          <p:cNvGrpSpPr/>
          <p:nvPr/>
        </p:nvGrpSpPr>
        <p:grpSpPr>
          <a:xfrm>
            <a:off x="468000" y="3479407"/>
            <a:ext cx="2740639" cy="533400"/>
            <a:chOff x="468000" y="3638550"/>
            <a:chExt cx="2740639" cy="533400"/>
          </a:xfrm>
        </p:grpSpPr>
        <p:sp>
          <p:nvSpPr>
            <p:cNvPr id="48" name="Text Placeholder 1">
              <a:extLst>
                <a:ext uri="{FF2B5EF4-FFF2-40B4-BE49-F238E27FC236}">
                  <a16:creationId xmlns:a16="http://schemas.microsoft.com/office/drawing/2014/main" id="{34DA10F6-AFD2-7099-AB87-85705D18BBF0}"/>
                </a:ext>
              </a:extLst>
            </p:cNvPr>
            <p:cNvSpPr txBox="1">
              <a:spLocks/>
            </p:cNvSpPr>
            <p:nvPr/>
          </p:nvSpPr>
          <p:spPr>
            <a:xfrm>
              <a:off x="468000" y="3690746"/>
              <a:ext cx="2740639" cy="388767"/>
            </a:xfrm>
            <a:prstGeom prst="rect">
              <a:avLst/>
            </a:prstGeom>
          </p:spPr>
          <p:txBody>
            <a:bodyPr lIns="0" tIns="0" rIns="0" bIns="0"/>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1540"/>
                </a:lnSpc>
                <a:spcBef>
                  <a:spcPts val="0"/>
                </a:spcBef>
                <a:spcAft>
                  <a:spcPts val="0"/>
                </a:spcAft>
                <a:buClrTx/>
                <a:buSzTx/>
                <a:buFont typeface="Arial" panose="020B0604020202020204" pitchFamily="34" charset="0"/>
                <a:buNone/>
                <a:tabLst/>
                <a:defRPr/>
              </a:pPr>
              <a:r>
                <a:rPr kumimoji="0" lang="en-US" sz="1100" b="0" i="0" u="none" strike="noStrike" kern="1200" cap="none" spc="20" normalizeH="0" baseline="0" noProof="0" dirty="0">
                  <a:ln>
                    <a:noFill/>
                  </a:ln>
                  <a:solidFill>
                    <a:prstClr val="white"/>
                  </a:solidFill>
                  <a:effectLst/>
                  <a:uLnTx/>
                  <a:uFillTx/>
                  <a:latin typeface="Calibri" panose="020F0502020204030204"/>
                  <a:ea typeface="+mn-ea"/>
                  <a:cs typeface="+mn-cs"/>
                </a:rPr>
                <a:t>The European Society of Cardiology </a:t>
              </a:r>
              <a:br>
                <a:rPr kumimoji="0" lang="en-US" sz="1100" b="0" i="0" u="none" strike="noStrike" kern="1200" cap="none" spc="20" normalizeH="0" baseline="0" noProof="0" dirty="0">
                  <a:ln>
                    <a:noFill/>
                  </a:ln>
                  <a:solidFill>
                    <a:prstClr val="white"/>
                  </a:solidFill>
                  <a:effectLst/>
                  <a:uLnTx/>
                  <a:uFillTx/>
                  <a:latin typeface="Calibri" panose="020F0502020204030204"/>
                  <a:ea typeface="+mn-ea"/>
                  <a:cs typeface="+mn-cs"/>
                </a:rPr>
              </a:br>
              <a:r>
                <a:rPr kumimoji="0" lang="en-US" sz="1100" b="0" i="0" u="none" strike="noStrike" kern="1200" cap="none" spc="20" normalizeH="0" baseline="0" noProof="0" dirty="0">
                  <a:ln>
                    <a:noFill/>
                  </a:ln>
                  <a:solidFill>
                    <a:prstClr val="white"/>
                  </a:solidFill>
                  <a:effectLst/>
                  <a:uLnTx/>
                  <a:uFillTx/>
                  <a:latin typeface="Calibri" panose="020F0502020204030204"/>
                  <a:ea typeface="+mn-ea"/>
                  <a:cs typeface="+mn-cs"/>
                </a:rPr>
                <a:t>is driven by the following values: </a:t>
              </a:r>
            </a:p>
          </p:txBody>
        </p:sp>
        <p:cxnSp>
          <p:nvCxnSpPr>
            <p:cNvPr id="33" name="Straight Connector 32">
              <a:extLst>
                <a:ext uri="{FF2B5EF4-FFF2-40B4-BE49-F238E27FC236}">
                  <a16:creationId xmlns:a16="http://schemas.microsoft.com/office/drawing/2014/main" id="{DAC5145C-3675-14C0-4F2D-FB1C03449214}"/>
                </a:ext>
              </a:extLst>
            </p:cNvPr>
            <p:cNvCxnSpPr>
              <a:cxnSpLocks/>
            </p:cNvCxnSpPr>
            <p:nvPr/>
          </p:nvCxnSpPr>
          <p:spPr>
            <a:xfrm>
              <a:off x="468000" y="3638550"/>
              <a:ext cx="2122800" cy="0"/>
            </a:xfrm>
            <a:prstGeom prst="line">
              <a:avLst/>
            </a:prstGeom>
            <a:ln>
              <a:solidFill>
                <a:schemeClr val="bg1">
                  <a:alpha val="51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8FFF969-2F3D-3E67-47C3-E06F37DE924E}"/>
                </a:ext>
              </a:extLst>
            </p:cNvPr>
            <p:cNvCxnSpPr>
              <a:cxnSpLocks/>
            </p:cNvCxnSpPr>
            <p:nvPr/>
          </p:nvCxnSpPr>
          <p:spPr>
            <a:xfrm>
              <a:off x="468000" y="4171950"/>
              <a:ext cx="2122800" cy="0"/>
            </a:xfrm>
            <a:prstGeom prst="line">
              <a:avLst/>
            </a:prstGeom>
            <a:ln>
              <a:solidFill>
                <a:schemeClr val="bg1">
                  <a:alpha val="51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7C2ECAD-7FEE-783E-ADF0-564F5FD59F00}"/>
              </a:ext>
            </a:extLst>
          </p:cNvPr>
          <p:cNvSpPr txBox="1"/>
          <p:nvPr/>
        </p:nvSpPr>
        <p:spPr>
          <a:xfrm>
            <a:off x="468000" y="1620735"/>
            <a:ext cx="2303800" cy="1373063"/>
          </a:xfrm>
          <a:prstGeom prst="rect">
            <a:avLst/>
          </a:prstGeom>
          <a:noFill/>
        </p:spPr>
        <p:txBody>
          <a:bodyPr wrap="square" lIns="0" tIns="0" rIns="0" bIns="0" rtlCol="0">
            <a:noAutofit/>
          </a:bodyPr>
          <a:lstStyle/>
          <a:p>
            <a:pPr marL="0" marR="0" lvl="0" indent="0" algn="l" defTabSz="914400" rtl="0" eaLnBrk="1" fontAlgn="auto" latinLnBrk="0" hangingPunct="1">
              <a:lnSpc>
                <a:spcPts val="1840"/>
              </a:lnSpc>
              <a:spcBef>
                <a:spcPts val="0"/>
              </a:spcBef>
              <a:buClrTx/>
              <a:buSzTx/>
              <a:buFont typeface="Arial" panose="020B0604020202020204" pitchFamily="34" charset="0"/>
              <a:buNone/>
              <a:tabLst/>
              <a:defRPr/>
            </a:pPr>
            <a:r>
              <a:rPr kumimoji="0" lang="en-US" sz="1600" u="none" strike="noStrike" kern="1200" cap="none" spc="0" normalizeH="0" baseline="0" noProof="0" dirty="0">
                <a:ln>
                  <a:noFill/>
                </a:ln>
                <a:solidFill>
                  <a:prstClr val="white"/>
                </a:solidFill>
                <a:effectLst/>
                <a:uLnTx/>
                <a:uFillTx/>
                <a:latin typeface="+mj-lt"/>
              </a:rPr>
              <a:t>Values are an essential component of strategy. </a:t>
            </a:r>
          </a:p>
          <a:p>
            <a:pPr marL="0" marR="0" lvl="0" indent="0" algn="l" defTabSz="914400" rtl="0" eaLnBrk="1" fontAlgn="auto" latinLnBrk="0" hangingPunct="1">
              <a:lnSpc>
                <a:spcPts val="1840"/>
              </a:lnSpc>
              <a:spcBef>
                <a:spcPts val="0"/>
              </a:spcBef>
              <a:buClrTx/>
              <a:buSzTx/>
              <a:buFont typeface="Arial" panose="020B0604020202020204" pitchFamily="34" charset="0"/>
              <a:buNone/>
              <a:tabLst/>
              <a:defRPr/>
            </a:pPr>
            <a:endParaRPr kumimoji="0" lang="en-US" sz="1600" u="none" strike="noStrike" kern="1200" cap="none" spc="0" normalizeH="0" baseline="0" noProof="0" dirty="0">
              <a:ln>
                <a:noFill/>
              </a:ln>
              <a:solidFill>
                <a:prstClr val="white"/>
              </a:solidFill>
              <a:effectLst/>
              <a:uLnTx/>
              <a:uFillTx/>
              <a:latin typeface="+mj-lt"/>
            </a:endParaRPr>
          </a:p>
          <a:p>
            <a:pPr marL="0" marR="0" lvl="0" indent="0" algn="l" defTabSz="914400" rtl="0" eaLnBrk="1" fontAlgn="auto" latinLnBrk="0" hangingPunct="1">
              <a:lnSpc>
                <a:spcPts val="1840"/>
              </a:lnSpc>
              <a:spcBef>
                <a:spcPts val="0"/>
              </a:spcBef>
              <a:buClrTx/>
              <a:buSzTx/>
              <a:buFont typeface="Arial" panose="020B0604020202020204" pitchFamily="34" charset="0"/>
              <a:buNone/>
              <a:tabLst/>
              <a:defRPr/>
            </a:pPr>
            <a:r>
              <a:rPr kumimoji="0" lang="en-US" sz="1600" u="none" strike="noStrike" kern="1200" cap="none" spc="0" normalizeH="0" baseline="0" noProof="0" dirty="0">
                <a:ln>
                  <a:noFill/>
                </a:ln>
                <a:solidFill>
                  <a:prstClr val="white"/>
                </a:solidFill>
                <a:effectLst/>
                <a:uLnTx/>
                <a:uFillTx/>
                <a:latin typeface="+mj-lt"/>
              </a:rPr>
              <a:t>They define the way in which the </a:t>
            </a:r>
            <a:r>
              <a:rPr kumimoji="0" lang="en-US" sz="1600" u="none" strike="noStrike" kern="1200" cap="none" spc="0" normalizeH="0" baseline="0" noProof="0" dirty="0" err="1">
                <a:ln>
                  <a:noFill/>
                </a:ln>
                <a:solidFill>
                  <a:prstClr val="white"/>
                </a:solidFill>
                <a:effectLst/>
                <a:uLnTx/>
                <a:uFillTx/>
                <a:latin typeface="+mj-lt"/>
              </a:rPr>
              <a:t>organisation</a:t>
            </a:r>
            <a:r>
              <a:rPr kumimoji="0" lang="en-US" sz="1600" u="none" strike="noStrike" kern="1200" cap="none" spc="0" normalizeH="0" baseline="0" noProof="0" dirty="0">
                <a:ln>
                  <a:noFill/>
                </a:ln>
                <a:solidFill>
                  <a:prstClr val="white"/>
                </a:solidFill>
                <a:effectLst/>
                <a:uLnTx/>
                <a:uFillTx/>
                <a:latin typeface="+mj-lt"/>
              </a:rPr>
              <a:t> wants to achieve its aims. </a:t>
            </a:r>
          </a:p>
        </p:txBody>
      </p:sp>
      <p:sp>
        <p:nvSpPr>
          <p:cNvPr id="2" name="TextBox 1">
            <a:extLst>
              <a:ext uri="{FF2B5EF4-FFF2-40B4-BE49-F238E27FC236}">
                <a16:creationId xmlns:a16="http://schemas.microsoft.com/office/drawing/2014/main" id="{1B909951-AA9B-B1B1-DDDA-152B9ABCA22F}"/>
              </a:ext>
            </a:extLst>
          </p:cNvPr>
          <p:cNvSpPr txBox="1"/>
          <p:nvPr/>
        </p:nvSpPr>
        <p:spPr>
          <a:xfrm>
            <a:off x="1403648" y="4948594"/>
            <a:ext cx="6336704" cy="215444"/>
          </a:xfrm>
          <a:prstGeom prst="rect">
            <a:avLst/>
          </a:prstGeom>
          <a:noFill/>
        </p:spPr>
        <p:txBody>
          <a:bodyPr wrap="square">
            <a:spAutoFit/>
          </a:bodyPr>
          <a:lstStyle/>
          <a:p>
            <a:r>
              <a:rPr lang="fr-FR" sz="800" dirty="0">
                <a:solidFill>
                  <a:schemeClr val="bg1"/>
                </a:solidFill>
                <a:effectLst/>
                <a:latin typeface="Calibri" panose="020F0502020204030204" pitchFamily="34" charset="0"/>
                <a:ea typeface="Calibri" panose="020F0502020204030204" pitchFamily="34" charset="0"/>
              </a:rPr>
              <a:t>©2023 </a:t>
            </a:r>
            <a:r>
              <a:rPr lang="fr-FR" sz="800" dirty="0" err="1">
                <a:solidFill>
                  <a:schemeClr val="bg1"/>
                </a:solidFill>
                <a:effectLst/>
                <a:latin typeface="Calibri" panose="020F0502020204030204" pitchFamily="34" charset="0"/>
                <a:ea typeface="Calibri" panose="020F0502020204030204" pitchFamily="34" charset="0"/>
              </a:rPr>
              <a:t>European</a:t>
            </a:r>
            <a:r>
              <a:rPr lang="fr-FR" sz="800" dirty="0">
                <a:solidFill>
                  <a:schemeClr val="bg1"/>
                </a:solidFill>
                <a:effectLst/>
                <a:latin typeface="Calibri" panose="020F0502020204030204" pitchFamily="34" charset="0"/>
                <a:ea typeface="Calibri" panose="020F0502020204030204" pitchFamily="34" charset="0"/>
              </a:rPr>
              <a:t> Society of Cardiology. </a:t>
            </a:r>
            <a:r>
              <a:rPr lang="en-US" sz="800" dirty="0">
                <a:solidFill>
                  <a:schemeClr val="bg1"/>
                </a:solidFill>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solidFill>
                <a:schemeClr val="bg1"/>
              </a:solidFill>
            </a:endParaRPr>
          </a:p>
        </p:txBody>
      </p:sp>
    </p:spTree>
    <p:extLst>
      <p:ext uri="{BB962C8B-B14F-4D97-AF65-F5344CB8AC3E}">
        <p14:creationId xmlns:p14="http://schemas.microsoft.com/office/powerpoint/2010/main" val="97700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1C462F-E401-E0D3-2812-9C35EC48CA3B}"/>
              </a:ext>
            </a:extLst>
          </p:cNvPr>
          <p:cNvSpPr/>
          <p:nvPr/>
        </p:nvSpPr>
        <p:spPr>
          <a:xfrm>
            <a:off x="6193918" y="2762774"/>
            <a:ext cx="2950082" cy="385040"/>
          </a:xfrm>
          <a:prstGeom prst="rect">
            <a:avLst/>
          </a:prstGeom>
          <a:solidFill>
            <a:srgbClr val="C00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3" name="Rectangle 22">
            <a:extLst>
              <a:ext uri="{FF2B5EF4-FFF2-40B4-BE49-F238E27FC236}">
                <a16:creationId xmlns:a16="http://schemas.microsoft.com/office/drawing/2014/main" id="{15FB6AB6-DB29-07F6-0557-320DEADDE214}"/>
              </a:ext>
            </a:extLst>
          </p:cNvPr>
          <p:cNvSpPr/>
          <p:nvPr/>
        </p:nvSpPr>
        <p:spPr>
          <a:xfrm>
            <a:off x="3127597" y="2762774"/>
            <a:ext cx="3066321" cy="385040"/>
          </a:xfrm>
          <a:prstGeom prst="rect">
            <a:avLst/>
          </a:prstGeom>
          <a:solidFill>
            <a:srgbClr val="C00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2" name="Rectangle 21">
            <a:extLst>
              <a:ext uri="{FF2B5EF4-FFF2-40B4-BE49-F238E27FC236}">
                <a16:creationId xmlns:a16="http://schemas.microsoft.com/office/drawing/2014/main" id="{03E3D6F7-A9DB-5292-9409-0C516386202A}"/>
              </a:ext>
            </a:extLst>
          </p:cNvPr>
          <p:cNvSpPr/>
          <p:nvPr/>
        </p:nvSpPr>
        <p:spPr>
          <a:xfrm>
            <a:off x="6181926" y="583245"/>
            <a:ext cx="2962074" cy="292146"/>
          </a:xfrm>
          <a:prstGeom prst="rect">
            <a:avLst/>
          </a:prstGeom>
          <a:solidFill>
            <a:srgbClr val="C00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1" name="Rectangle 20">
            <a:extLst>
              <a:ext uri="{FF2B5EF4-FFF2-40B4-BE49-F238E27FC236}">
                <a16:creationId xmlns:a16="http://schemas.microsoft.com/office/drawing/2014/main" id="{D5C48E94-DCFF-0E97-35A2-D42C1225685D}"/>
              </a:ext>
            </a:extLst>
          </p:cNvPr>
          <p:cNvSpPr/>
          <p:nvPr/>
        </p:nvSpPr>
        <p:spPr>
          <a:xfrm>
            <a:off x="3127596" y="583245"/>
            <a:ext cx="3066322" cy="292146"/>
          </a:xfrm>
          <a:prstGeom prst="rect">
            <a:avLst/>
          </a:prstGeom>
          <a:solidFill>
            <a:srgbClr val="C00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Rectangle 2">
            <a:extLst>
              <a:ext uri="{FF2B5EF4-FFF2-40B4-BE49-F238E27FC236}">
                <a16:creationId xmlns:a16="http://schemas.microsoft.com/office/drawing/2014/main" id="{02AC23F9-4C95-CC03-D859-51AA2B642D63}"/>
              </a:ext>
            </a:extLst>
          </p:cNvPr>
          <p:cNvSpPr/>
          <p:nvPr/>
        </p:nvSpPr>
        <p:spPr>
          <a:xfrm>
            <a:off x="0" y="2762774"/>
            <a:ext cx="3131839" cy="385040"/>
          </a:xfrm>
          <a:prstGeom prst="rect">
            <a:avLst/>
          </a:prstGeom>
          <a:solidFill>
            <a:srgbClr val="C00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Rectangle 1">
            <a:extLst>
              <a:ext uri="{FF2B5EF4-FFF2-40B4-BE49-F238E27FC236}">
                <a16:creationId xmlns:a16="http://schemas.microsoft.com/office/drawing/2014/main" id="{A1FE820C-D1C8-8CF6-0306-97D0F093F999}"/>
              </a:ext>
            </a:extLst>
          </p:cNvPr>
          <p:cNvSpPr/>
          <p:nvPr/>
        </p:nvSpPr>
        <p:spPr>
          <a:xfrm>
            <a:off x="0" y="583245"/>
            <a:ext cx="3131839" cy="292146"/>
          </a:xfrm>
          <a:prstGeom prst="rect">
            <a:avLst/>
          </a:prstGeom>
          <a:solidFill>
            <a:srgbClr val="C00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7" name="Rectangle 6">
            <a:extLst>
              <a:ext uri="{FF2B5EF4-FFF2-40B4-BE49-F238E27FC236}">
                <a16:creationId xmlns:a16="http://schemas.microsoft.com/office/drawing/2014/main" id="{9D28EEC2-6BDF-4448-0E05-48BC43392090}"/>
              </a:ext>
            </a:extLst>
          </p:cNvPr>
          <p:cNvSpPr/>
          <p:nvPr/>
        </p:nvSpPr>
        <p:spPr>
          <a:xfrm>
            <a:off x="3443050" y="653958"/>
            <a:ext cx="2659072" cy="17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900" b="1" spc="40" dirty="0">
                <a:solidFill>
                  <a:schemeClr val="bg1"/>
                </a:solidFill>
              </a:rPr>
              <a:t>Cardiology &amp; Cardiovascular Medicine</a:t>
            </a:r>
            <a:endParaRPr lang="en-DE" sz="900" b="1" spc="40" dirty="0">
              <a:solidFill>
                <a:schemeClr val="bg1"/>
              </a:solidFill>
            </a:endParaRPr>
          </a:p>
        </p:txBody>
      </p:sp>
      <p:sp>
        <p:nvSpPr>
          <p:cNvPr id="8" name="Rectangle 7">
            <a:extLst>
              <a:ext uri="{FF2B5EF4-FFF2-40B4-BE49-F238E27FC236}">
                <a16:creationId xmlns:a16="http://schemas.microsoft.com/office/drawing/2014/main" id="{743976E6-51E3-299D-1B30-1C7AB2829127}"/>
              </a:ext>
            </a:extLst>
          </p:cNvPr>
          <p:cNvSpPr/>
          <p:nvPr/>
        </p:nvSpPr>
        <p:spPr>
          <a:xfrm>
            <a:off x="6503050" y="653958"/>
            <a:ext cx="2520000" cy="167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900" b="1" spc="40" dirty="0">
                <a:solidFill>
                  <a:schemeClr val="bg1"/>
                </a:solidFill>
              </a:rPr>
              <a:t>Education &amp; Training</a:t>
            </a:r>
            <a:endParaRPr lang="en-DE" sz="900" b="1" spc="40" dirty="0">
              <a:solidFill>
                <a:schemeClr val="bg1"/>
              </a:solidFill>
            </a:endParaRPr>
          </a:p>
        </p:txBody>
      </p:sp>
      <p:sp>
        <p:nvSpPr>
          <p:cNvPr id="9" name="Rectangle 8">
            <a:extLst>
              <a:ext uri="{FF2B5EF4-FFF2-40B4-BE49-F238E27FC236}">
                <a16:creationId xmlns:a16="http://schemas.microsoft.com/office/drawing/2014/main" id="{39DD498D-0780-B54E-4A24-E3293F3560F8}"/>
              </a:ext>
            </a:extLst>
          </p:cNvPr>
          <p:cNvSpPr/>
          <p:nvPr/>
        </p:nvSpPr>
        <p:spPr>
          <a:xfrm>
            <a:off x="408368" y="2826508"/>
            <a:ext cx="2583141" cy="295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825" b="1" spc="40" dirty="0">
                <a:solidFill>
                  <a:schemeClr val="bg1"/>
                </a:solidFill>
              </a:rPr>
              <a:t>Provision of Medicine and Healthcare </a:t>
            </a:r>
          </a:p>
          <a:p>
            <a:r>
              <a:rPr lang="en-US" sz="825" b="1" spc="40" dirty="0">
                <a:solidFill>
                  <a:schemeClr val="bg1"/>
                </a:solidFill>
              </a:rPr>
              <a:t>/ Market Business Model</a:t>
            </a:r>
            <a:endParaRPr lang="en-DE" sz="825" b="1" spc="40" dirty="0">
              <a:solidFill>
                <a:schemeClr val="bg1"/>
              </a:solidFill>
            </a:endParaRPr>
          </a:p>
        </p:txBody>
      </p:sp>
      <p:sp>
        <p:nvSpPr>
          <p:cNvPr id="10" name="Rectangle 9">
            <a:extLst>
              <a:ext uri="{FF2B5EF4-FFF2-40B4-BE49-F238E27FC236}">
                <a16:creationId xmlns:a16="http://schemas.microsoft.com/office/drawing/2014/main" id="{3D300239-CEFC-62CE-4F03-493DEA397A01}"/>
              </a:ext>
            </a:extLst>
          </p:cNvPr>
          <p:cNvSpPr/>
          <p:nvPr/>
        </p:nvSpPr>
        <p:spPr>
          <a:xfrm>
            <a:off x="3434381" y="2892926"/>
            <a:ext cx="2598180" cy="16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900" b="1" spc="40" dirty="0">
                <a:solidFill>
                  <a:schemeClr val="bg1"/>
                </a:solidFill>
              </a:rPr>
              <a:t>Society, Government, Regulation</a:t>
            </a:r>
            <a:endParaRPr lang="en-DE" sz="900" b="1" spc="40" dirty="0">
              <a:solidFill>
                <a:schemeClr val="bg1"/>
              </a:solidFill>
            </a:endParaRPr>
          </a:p>
        </p:txBody>
      </p:sp>
      <p:sp>
        <p:nvSpPr>
          <p:cNvPr id="11" name="Rectangle 10">
            <a:extLst>
              <a:ext uri="{FF2B5EF4-FFF2-40B4-BE49-F238E27FC236}">
                <a16:creationId xmlns:a16="http://schemas.microsoft.com/office/drawing/2014/main" id="{1EAAE084-BCA8-9892-D4BF-BB5FDB2A1BC8}"/>
              </a:ext>
            </a:extLst>
          </p:cNvPr>
          <p:cNvSpPr/>
          <p:nvPr/>
        </p:nvSpPr>
        <p:spPr>
          <a:xfrm>
            <a:off x="6503050" y="2892926"/>
            <a:ext cx="2484000" cy="122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900" b="1" spc="40" dirty="0">
                <a:solidFill>
                  <a:schemeClr val="bg1"/>
                </a:solidFill>
              </a:rPr>
              <a:t>Technology &amp; Research</a:t>
            </a:r>
            <a:endParaRPr lang="en-DE" sz="900" b="1" spc="40" dirty="0">
              <a:solidFill>
                <a:schemeClr val="bg1"/>
              </a:solidFill>
            </a:endParaRPr>
          </a:p>
        </p:txBody>
      </p:sp>
      <p:graphicFrame>
        <p:nvGraphicFramePr>
          <p:cNvPr id="12" name="Table 11">
            <a:extLst>
              <a:ext uri="{FF2B5EF4-FFF2-40B4-BE49-F238E27FC236}">
                <a16:creationId xmlns:a16="http://schemas.microsoft.com/office/drawing/2014/main" id="{B7AF4124-20C3-9C41-846C-FABEB78A2D51}"/>
              </a:ext>
            </a:extLst>
          </p:cNvPr>
          <p:cNvGraphicFramePr>
            <a:graphicFrameLocks noGrp="1"/>
          </p:cNvGraphicFramePr>
          <p:nvPr>
            <p:extLst>
              <p:ext uri="{D42A27DB-BD31-4B8C-83A1-F6EECF244321}">
                <p14:modId xmlns:p14="http://schemas.microsoft.com/office/powerpoint/2010/main" val="2613420955"/>
              </p:ext>
            </p:extLst>
          </p:nvPr>
        </p:nvGraphicFramePr>
        <p:xfrm>
          <a:off x="218782" y="900000"/>
          <a:ext cx="2804205" cy="1738647"/>
        </p:xfrm>
        <a:graphic>
          <a:graphicData uri="http://schemas.openxmlformats.org/drawingml/2006/table">
            <a:tbl>
              <a:tblPr>
                <a:tableStyleId>{5C22544A-7EE6-4342-B048-85BDC9FD1C3A}</a:tableStyleId>
              </a:tblPr>
              <a:tblGrid>
                <a:gridCol w="2804205">
                  <a:extLst>
                    <a:ext uri="{9D8B030D-6E8A-4147-A177-3AD203B41FA5}">
                      <a16:colId xmlns:a16="http://schemas.microsoft.com/office/drawing/2014/main" val="3812241101"/>
                    </a:ext>
                  </a:extLst>
                </a:gridCol>
              </a:tblGrid>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err="1">
                          <a:solidFill>
                            <a:schemeClr val="bg1"/>
                          </a:solidFill>
                          <a:effectLst/>
                        </a:rPr>
                        <a:t>Subspecialisation</a:t>
                      </a:r>
                      <a:r>
                        <a:rPr lang="en-US" sz="750" u="none" strike="noStrike" baseline="0" dirty="0">
                          <a:solidFill>
                            <a:schemeClr val="bg1"/>
                          </a:solidFill>
                          <a:effectLst/>
                        </a:rPr>
                        <a:t> &amp; super-</a:t>
                      </a:r>
                      <a:r>
                        <a:rPr lang="en-US" sz="750" u="none" strike="noStrike" baseline="0" dirty="0" err="1">
                          <a:solidFill>
                            <a:schemeClr val="bg1"/>
                          </a:solidFill>
                          <a:effectLst/>
                        </a:rPr>
                        <a:t>specialisation</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103953"/>
                  </a:ext>
                </a:extLst>
              </a:tr>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a:solidFill>
                            <a:schemeClr val="bg1"/>
                          </a:solidFill>
                          <a:effectLst/>
                        </a:rPr>
                        <a:t>Cardiology as an interdisciplinary community</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548312"/>
                  </a:ext>
                </a:extLst>
              </a:tr>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a:solidFill>
                            <a:schemeClr val="bg1"/>
                          </a:solidFill>
                          <a:effectLst/>
                        </a:rPr>
                        <a:t>Decreasing Euro-centricity of the global medical community </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505995"/>
                  </a:ext>
                </a:extLst>
              </a:tr>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a:solidFill>
                            <a:schemeClr val="bg1"/>
                          </a:solidFill>
                          <a:effectLst/>
                        </a:rPr>
                        <a:t>Co-creation / patient involvement </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0273935"/>
                  </a:ext>
                </a:extLst>
              </a:tr>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a:solidFill>
                            <a:schemeClr val="bg1"/>
                          </a:solidFill>
                          <a:effectLst/>
                        </a:rPr>
                        <a:t>Dynamic &amp; implementable guidelines </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0548661"/>
                  </a:ext>
                </a:extLst>
              </a:tr>
              <a:tr h="227417">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a:solidFill>
                            <a:schemeClr val="bg1"/>
                          </a:solidFill>
                          <a:effectLst/>
                        </a:rPr>
                        <a:t>Cardiovascular medicine increasingly requires competence beyond cardiology, such as data science, engineering </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5452814"/>
                  </a:ext>
                </a:extLst>
              </a:tr>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a:solidFill>
                            <a:schemeClr val="bg1"/>
                          </a:solidFill>
                          <a:effectLst/>
                        </a:rPr>
                        <a:t>Shortage of volunteers as a quality resource for ESC </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284133"/>
                  </a:ext>
                </a:extLst>
              </a:tr>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a:solidFill>
                            <a:schemeClr val="bg1"/>
                          </a:solidFill>
                          <a:effectLst/>
                        </a:rPr>
                        <a:t>Shrinkage of workforce in cardiology</a:t>
                      </a:r>
                      <a:endParaRPr lang="en-US" sz="750" b="0" i="0" u="none" strike="noStrike" baseline="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984507"/>
                  </a:ext>
                </a:extLst>
              </a:tr>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a:solidFill>
                            <a:schemeClr val="bg1"/>
                          </a:solidFill>
                          <a:effectLst/>
                        </a:rPr>
                        <a:t>Increasing diversity of the medical community </a:t>
                      </a:r>
                      <a:endParaRPr lang="en-US" sz="750" b="0" i="0" u="none" strike="noStrike" baseline="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3714003"/>
                  </a:ext>
                </a:extLst>
              </a:tr>
              <a:tr h="227417">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a:solidFill>
                            <a:schemeClr val="bg1"/>
                          </a:solidFill>
                          <a:effectLst/>
                        </a:rPr>
                        <a:t>Increasing scrutiny of professional society activities regarding biases, lack of COI, independence from industry and evidence base</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0132290"/>
                  </a:ext>
                </a:extLst>
              </a:tr>
              <a:tr h="142383">
                <a:tc>
                  <a:txBody>
                    <a:bodyPr/>
                    <a:lstStyle/>
                    <a:p>
                      <a:pPr marL="171450" indent="-171450" algn="l" rtl="0" fontAlgn="ctr">
                        <a:buClr>
                          <a:schemeClr val="bg1"/>
                        </a:buClr>
                        <a:buSzPct val="110000"/>
                        <a:buFont typeface="Arial" panose="020B0604020202020204" pitchFamily="34" charset="0"/>
                        <a:buChar char="•"/>
                      </a:pPr>
                      <a:r>
                        <a:rPr lang="en-US" sz="750" u="none" strike="noStrike" baseline="0" dirty="0" err="1">
                          <a:solidFill>
                            <a:schemeClr val="bg1"/>
                          </a:solidFill>
                          <a:effectLst/>
                        </a:rPr>
                        <a:t>Professionalisation</a:t>
                      </a:r>
                      <a:r>
                        <a:rPr lang="en-US" sz="750" u="none" strike="noStrike" baseline="0" dirty="0">
                          <a:solidFill>
                            <a:schemeClr val="bg1"/>
                          </a:solidFill>
                          <a:effectLst/>
                        </a:rPr>
                        <a:t> vs. volunteerism in the ESC</a:t>
                      </a:r>
                      <a:endParaRPr lang="en-US" sz="750" b="0" i="0" u="none" strike="noStrike" baseline="0" dirty="0">
                        <a:solidFill>
                          <a:schemeClr val="bg1"/>
                        </a:solidFill>
                        <a:effectLst/>
                        <a:latin typeface="Arial" panose="020B0604020202020204" pitchFamily="34" charset="0"/>
                      </a:endParaRPr>
                    </a:p>
                  </a:txBody>
                  <a:tcPr marL="0" marR="0" marT="0" marB="0" anchor="ctr">
                    <a:lnL w="12700" cmpd="sng">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6333658"/>
                  </a:ext>
                </a:extLst>
              </a:tr>
            </a:tbl>
          </a:graphicData>
        </a:graphic>
      </p:graphicFrame>
      <p:graphicFrame>
        <p:nvGraphicFramePr>
          <p:cNvPr id="13" name="Table 12">
            <a:extLst>
              <a:ext uri="{FF2B5EF4-FFF2-40B4-BE49-F238E27FC236}">
                <a16:creationId xmlns:a16="http://schemas.microsoft.com/office/drawing/2014/main" id="{F7ACE603-BE3B-C921-F811-690EF1552F8E}"/>
              </a:ext>
            </a:extLst>
          </p:cNvPr>
          <p:cNvGraphicFramePr>
            <a:graphicFrameLocks noGrp="1"/>
          </p:cNvGraphicFramePr>
          <p:nvPr>
            <p:extLst>
              <p:ext uri="{D42A27DB-BD31-4B8C-83A1-F6EECF244321}">
                <p14:modId xmlns:p14="http://schemas.microsoft.com/office/powerpoint/2010/main" val="3910935860"/>
              </p:ext>
            </p:extLst>
          </p:nvPr>
        </p:nvGraphicFramePr>
        <p:xfrm>
          <a:off x="3258783" y="900000"/>
          <a:ext cx="2681366" cy="1097280"/>
        </p:xfrm>
        <a:graphic>
          <a:graphicData uri="http://schemas.openxmlformats.org/drawingml/2006/table">
            <a:tbl>
              <a:tblPr>
                <a:tableStyleId>{5C22544A-7EE6-4342-B048-85BDC9FD1C3A}</a:tableStyleId>
              </a:tblPr>
              <a:tblGrid>
                <a:gridCol w="2681366">
                  <a:extLst>
                    <a:ext uri="{9D8B030D-6E8A-4147-A177-3AD203B41FA5}">
                      <a16:colId xmlns:a16="http://schemas.microsoft.com/office/drawing/2014/main" val="2767119487"/>
                    </a:ext>
                  </a:extLst>
                </a:gridCol>
              </a:tblGrid>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dirty="0">
                          <a:solidFill>
                            <a:schemeClr val="bg1"/>
                          </a:solidFill>
                          <a:effectLst/>
                        </a:rPr>
                        <a:t>Data-driven </a:t>
                      </a:r>
                      <a:r>
                        <a:rPr lang="en-US" sz="750" u="none" strike="noStrike" dirty="0" err="1">
                          <a:solidFill>
                            <a:schemeClr val="bg1"/>
                          </a:solidFill>
                          <a:effectLst/>
                        </a:rPr>
                        <a:t>personalised</a:t>
                      </a:r>
                      <a:r>
                        <a:rPr lang="en-US" sz="750" u="none" strike="noStrike" dirty="0">
                          <a:solidFill>
                            <a:schemeClr val="bg1"/>
                          </a:solidFill>
                          <a:effectLst/>
                        </a:rPr>
                        <a:t> cardiovascular medicine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7462495"/>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dirty="0">
                          <a:solidFill>
                            <a:schemeClr val="bg1"/>
                          </a:solidFill>
                          <a:effectLst/>
                        </a:rPr>
                        <a:t>Precision medicine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450184"/>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dirty="0">
                          <a:solidFill>
                            <a:schemeClr val="bg1"/>
                          </a:solidFill>
                          <a:effectLst/>
                        </a:rPr>
                        <a:t>Therapeutic breakthroughs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7328552"/>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dirty="0">
                          <a:solidFill>
                            <a:schemeClr val="bg1"/>
                          </a:solidFill>
                          <a:effectLst/>
                        </a:rPr>
                        <a:t>Quality of life priority for patient and families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4687947"/>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dirty="0">
                          <a:solidFill>
                            <a:schemeClr val="bg1"/>
                          </a:solidFill>
                          <a:effectLst/>
                        </a:rPr>
                        <a:t>Cardiovascular disease detection by consumer electronics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589843"/>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dirty="0">
                          <a:solidFill>
                            <a:schemeClr val="bg1"/>
                          </a:solidFill>
                          <a:effectLst/>
                        </a:rPr>
                        <a:t>Addressing inequalities in cardiovascular care with technology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8401818"/>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dirty="0">
                          <a:solidFill>
                            <a:schemeClr val="bg1"/>
                          </a:solidFill>
                          <a:effectLst/>
                        </a:rPr>
                        <a:t>Integration of data sources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8295865"/>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dirty="0">
                          <a:solidFill>
                            <a:schemeClr val="bg1"/>
                          </a:solidFill>
                          <a:effectLst/>
                        </a:rPr>
                        <a:t>Multimorbidity and </a:t>
                      </a:r>
                      <a:r>
                        <a:rPr lang="en-US" sz="750" u="none" strike="noStrike" dirty="0" err="1">
                          <a:solidFill>
                            <a:schemeClr val="bg1"/>
                          </a:solidFill>
                          <a:effectLst/>
                        </a:rPr>
                        <a:t>subspecialisation</a:t>
                      </a:r>
                      <a:r>
                        <a:rPr lang="en-US" sz="750" u="none" strike="noStrike" dirty="0">
                          <a:solidFill>
                            <a:schemeClr val="bg1"/>
                          </a:solidFill>
                          <a:effectLst/>
                        </a:rPr>
                        <a:t>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6705381"/>
                  </a:ext>
                </a:extLst>
              </a:tr>
            </a:tbl>
          </a:graphicData>
        </a:graphic>
      </p:graphicFrame>
      <p:graphicFrame>
        <p:nvGraphicFramePr>
          <p:cNvPr id="14" name="Table 13">
            <a:extLst>
              <a:ext uri="{FF2B5EF4-FFF2-40B4-BE49-F238E27FC236}">
                <a16:creationId xmlns:a16="http://schemas.microsoft.com/office/drawing/2014/main" id="{1EA6E457-7570-A654-FA68-9FB78526E7F8}"/>
              </a:ext>
            </a:extLst>
          </p:cNvPr>
          <p:cNvGraphicFramePr>
            <a:graphicFrameLocks noGrp="1"/>
          </p:cNvGraphicFramePr>
          <p:nvPr>
            <p:extLst>
              <p:ext uri="{D42A27DB-BD31-4B8C-83A1-F6EECF244321}">
                <p14:modId xmlns:p14="http://schemas.microsoft.com/office/powerpoint/2010/main" val="1205246968"/>
              </p:ext>
            </p:extLst>
          </p:nvPr>
        </p:nvGraphicFramePr>
        <p:xfrm>
          <a:off x="6332979" y="900000"/>
          <a:ext cx="2700000" cy="1725930"/>
        </p:xfrm>
        <a:graphic>
          <a:graphicData uri="http://schemas.openxmlformats.org/drawingml/2006/table">
            <a:tbl>
              <a:tblPr>
                <a:tableStyleId>{5C22544A-7EE6-4342-B048-85BDC9FD1C3A}</a:tableStyleId>
              </a:tblPr>
              <a:tblGrid>
                <a:gridCol w="2700000">
                  <a:extLst>
                    <a:ext uri="{9D8B030D-6E8A-4147-A177-3AD203B41FA5}">
                      <a16:colId xmlns:a16="http://schemas.microsoft.com/office/drawing/2014/main" val="716181816"/>
                    </a:ext>
                  </a:extLst>
                </a:gridCol>
              </a:tblGrid>
              <a:tr h="137160">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Virtual teaching</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9019741"/>
                  </a:ext>
                </a:extLst>
              </a:tr>
              <a:tr h="211455">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Increased demand, limited/ restricted human teaching /mentoring resources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6445021"/>
                  </a:ext>
                </a:extLst>
              </a:tr>
              <a:tr h="137160">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Prevention increasingly important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5591197"/>
                  </a:ext>
                </a:extLst>
              </a:tr>
              <a:tr h="137160">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Congress delegates moving from passive to active participation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1730723"/>
                  </a:ext>
                </a:extLst>
              </a:tr>
              <a:tr h="137160">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Change in the relationship between the HCPs and the patients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3561342"/>
                  </a:ext>
                </a:extLst>
              </a:tr>
              <a:tr h="108585">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Developing super </a:t>
                      </a:r>
                      <a:r>
                        <a:rPr lang="en-US" sz="750" u="none" strike="noStrike" dirty="0" err="1">
                          <a:solidFill>
                            <a:schemeClr val="bg1"/>
                          </a:solidFill>
                          <a:effectLst/>
                        </a:rPr>
                        <a:t>specialisation</a:t>
                      </a:r>
                      <a:r>
                        <a:rPr lang="en-US" sz="750" u="none" strike="noStrike" dirty="0">
                          <a:solidFill>
                            <a:schemeClr val="bg1"/>
                          </a:solidFill>
                          <a:effectLst/>
                        </a:rPr>
                        <a:t> whilst keeping “one specialty”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1321869"/>
                  </a:ext>
                </a:extLst>
              </a:tr>
              <a:tr h="137160">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Proliferation of education and training providers </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9482049"/>
                  </a:ext>
                </a:extLst>
              </a:tr>
              <a:tr h="137160">
                <a:tc>
                  <a:txBody>
                    <a:bodyPr/>
                    <a:lstStyle/>
                    <a:p>
                      <a:pPr marL="171450" indent="-171450" algn="l" rtl="0" fontAlgn="ctr">
                        <a:buSzPct val="110000"/>
                        <a:buFont typeface="Arial" panose="020B0604020202020204" pitchFamily="34" charset="0"/>
                        <a:buChar char="•"/>
                      </a:pPr>
                      <a:r>
                        <a:rPr lang="en-US" sz="750" u="none" strike="noStrike">
                          <a:solidFill>
                            <a:schemeClr val="bg1"/>
                          </a:solidFill>
                          <a:effectLst/>
                        </a:rPr>
                        <a:t>Move towards increasing harmonisation of accreditation</a:t>
                      </a:r>
                      <a:endParaRPr lang="en-US" sz="750" b="0" i="0" u="none" strike="noStrike">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4268372"/>
                  </a:ext>
                </a:extLst>
              </a:tr>
              <a:tr h="137160">
                <a:tc>
                  <a:txBody>
                    <a:bodyPr/>
                    <a:lstStyle/>
                    <a:p>
                      <a:pPr marL="171450" indent="-171450" algn="l" rtl="0" fontAlgn="ctr">
                        <a:buSzPct val="110000"/>
                        <a:buFont typeface="Arial" panose="020B0604020202020204" pitchFamily="34" charset="0"/>
                        <a:buChar char="•"/>
                      </a:pPr>
                      <a:r>
                        <a:rPr lang="en-US" sz="750" u="none" strike="noStrike">
                          <a:solidFill>
                            <a:schemeClr val="bg1"/>
                          </a:solidFill>
                          <a:effectLst/>
                        </a:rPr>
                        <a:t>Big data and learning analytics increase in importance </a:t>
                      </a:r>
                      <a:endParaRPr lang="en-US" sz="750" b="0" i="0" u="none" strike="noStrike">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9615929"/>
                  </a:ext>
                </a:extLst>
              </a:tr>
              <a:tr h="137160">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Information overload</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5015435"/>
                  </a:ext>
                </a:extLst>
              </a:tr>
              <a:tr h="137160">
                <a:tc>
                  <a:txBody>
                    <a:bodyPr/>
                    <a:lstStyle/>
                    <a:p>
                      <a:pPr marL="171450" indent="-171450" algn="l" rtl="0" fontAlgn="ctr">
                        <a:buSzPct val="110000"/>
                        <a:buFont typeface="Arial" panose="020B0604020202020204" pitchFamily="34" charset="0"/>
                        <a:buChar char="•"/>
                      </a:pPr>
                      <a:r>
                        <a:rPr lang="en-US" sz="750" u="none" strike="noStrike">
                          <a:solidFill>
                            <a:schemeClr val="bg1"/>
                          </a:solidFill>
                          <a:effectLst/>
                        </a:rPr>
                        <a:t>Education becomes more personalised </a:t>
                      </a:r>
                      <a:endParaRPr lang="en-US" sz="750" b="0" i="0" u="none" strike="noStrike">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473426"/>
                  </a:ext>
                </a:extLst>
              </a:tr>
              <a:tr h="137160">
                <a:tc>
                  <a:txBody>
                    <a:bodyPr/>
                    <a:lstStyle/>
                    <a:p>
                      <a:pPr marL="171450" indent="-171450" algn="l" rtl="0" fontAlgn="ctr">
                        <a:buSzPct val="110000"/>
                        <a:buFont typeface="Arial" panose="020B0604020202020204" pitchFamily="34" charset="0"/>
                        <a:buChar char="•"/>
                      </a:pPr>
                      <a:r>
                        <a:rPr lang="en-US" sz="750" u="none" strike="noStrike" dirty="0">
                          <a:solidFill>
                            <a:schemeClr val="bg1"/>
                          </a:solidFill>
                          <a:effectLst/>
                        </a:rPr>
                        <a:t>Inclusivity</a:t>
                      </a:r>
                      <a:endParaRPr lang="en-US" sz="750" b="0" i="0" u="none" strike="noStrike"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57951892"/>
                  </a:ext>
                </a:extLst>
              </a:tr>
            </a:tbl>
          </a:graphicData>
        </a:graphic>
      </p:graphicFrame>
      <p:graphicFrame>
        <p:nvGraphicFramePr>
          <p:cNvPr id="15" name="Table 14">
            <a:extLst>
              <a:ext uri="{FF2B5EF4-FFF2-40B4-BE49-F238E27FC236}">
                <a16:creationId xmlns:a16="http://schemas.microsoft.com/office/drawing/2014/main" id="{7AC6B730-7AA2-D73E-0600-EEE487A299F8}"/>
              </a:ext>
            </a:extLst>
          </p:cNvPr>
          <p:cNvGraphicFramePr>
            <a:graphicFrameLocks noGrp="1"/>
          </p:cNvGraphicFramePr>
          <p:nvPr>
            <p:extLst>
              <p:ext uri="{D42A27DB-BD31-4B8C-83A1-F6EECF244321}">
                <p14:modId xmlns:p14="http://schemas.microsoft.com/office/powerpoint/2010/main" val="2308932205"/>
              </p:ext>
            </p:extLst>
          </p:nvPr>
        </p:nvGraphicFramePr>
        <p:xfrm>
          <a:off x="218782" y="3217880"/>
          <a:ext cx="2772727" cy="1703070"/>
        </p:xfrm>
        <a:graphic>
          <a:graphicData uri="http://schemas.openxmlformats.org/drawingml/2006/table">
            <a:tbl>
              <a:tblPr>
                <a:tableStyleId>{5C22544A-7EE6-4342-B048-85BDC9FD1C3A}</a:tableStyleId>
              </a:tblPr>
              <a:tblGrid>
                <a:gridCol w="2772727">
                  <a:extLst>
                    <a:ext uri="{9D8B030D-6E8A-4147-A177-3AD203B41FA5}">
                      <a16:colId xmlns:a16="http://schemas.microsoft.com/office/drawing/2014/main" val="25880126"/>
                    </a:ext>
                  </a:extLst>
                </a:gridCol>
              </a:tblGrid>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Economic pressures on European healthcare systems</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9854936"/>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Digital health will create a major impact on healthcare / telemedicine</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514879"/>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Responsibilities in healthcare will change</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3467592"/>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Healthcare </a:t>
                      </a:r>
                      <a:r>
                        <a:rPr lang="en-US" sz="750" u="none" strike="noStrike" spc="-20" baseline="0" dirty="0" err="1">
                          <a:solidFill>
                            <a:schemeClr val="bg1"/>
                          </a:solidFill>
                          <a:effectLst/>
                        </a:rPr>
                        <a:t>organisation</a:t>
                      </a:r>
                      <a:r>
                        <a:rPr lang="en-US" sz="750" u="none" strike="noStrike" spc="-20" baseline="0" dirty="0">
                          <a:solidFill>
                            <a:schemeClr val="bg1"/>
                          </a:solidFill>
                          <a:effectLst/>
                        </a:rPr>
                        <a:t> and workforce skill set will change</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2917180"/>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Patients will substantially and actively contribute to provision of care</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0669720"/>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A huge part of healthcare will be provided by “non-traditional“ players</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1099050"/>
                  </a:ext>
                </a:extLst>
              </a:tr>
              <a:tr h="211455">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Pursuit of cost-effectiveness and quality-based healthcare systems by providers / funders</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4448863"/>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a:solidFill>
                            <a:schemeClr val="bg1"/>
                          </a:solidFill>
                          <a:effectLst/>
                        </a:rPr>
                        <a:t>Increasing role of industry in healthcare innovations</a:t>
                      </a:r>
                      <a:endParaRPr lang="en-US" sz="750" b="0" i="0" u="none" strike="noStrike" spc="-2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467563"/>
                  </a:ext>
                </a:extLst>
              </a:tr>
              <a:tr h="211455">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More trustful relationships between patients (lay public) and healthcare systems</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0598680"/>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a:solidFill>
                            <a:schemeClr val="bg1"/>
                          </a:solidFill>
                          <a:effectLst/>
                        </a:rPr>
                        <a:t>Impact of climate change on changes in diseases</a:t>
                      </a:r>
                      <a:endParaRPr lang="en-US" sz="750" b="0" i="0" u="none" strike="noStrike" spc="-2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7573049"/>
                  </a:ext>
                </a:extLst>
              </a:tr>
              <a:tr h="137160">
                <a:tc>
                  <a:txBody>
                    <a:bodyPr/>
                    <a:lstStyle/>
                    <a:p>
                      <a:pPr marL="171450" indent="-171450" algn="l" rtl="0" fontAlgn="ctr">
                        <a:buClr>
                          <a:schemeClr val="bg1"/>
                        </a:buClr>
                        <a:buSzPct val="110000"/>
                        <a:buFont typeface="Arial" panose="020B0604020202020204" pitchFamily="34" charset="0"/>
                        <a:buChar char="•"/>
                      </a:pPr>
                      <a:r>
                        <a:rPr lang="en-US" sz="750" u="none" strike="noStrike" spc="-20" baseline="0" dirty="0">
                          <a:solidFill>
                            <a:schemeClr val="bg1"/>
                          </a:solidFill>
                          <a:effectLst/>
                        </a:rPr>
                        <a:t>Loss of expert knowledge in millennials</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4336520"/>
                  </a:ext>
                </a:extLst>
              </a:tr>
            </a:tbl>
          </a:graphicData>
        </a:graphic>
      </p:graphicFrame>
      <p:graphicFrame>
        <p:nvGraphicFramePr>
          <p:cNvPr id="16" name="Table 15">
            <a:extLst>
              <a:ext uri="{FF2B5EF4-FFF2-40B4-BE49-F238E27FC236}">
                <a16:creationId xmlns:a16="http://schemas.microsoft.com/office/drawing/2014/main" id="{77300351-C06D-EF3D-839A-26D93C74A905}"/>
              </a:ext>
            </a:extLst>
          </p:cNvPr>
          <p:cNvGraphicFramePr>
            <a:graphicFrameLocks noGrp="1"/>
          </p:cNvGraphicFramePr>
          <p:nvPr>
            <p:extLst>
              <p:ext uri="{D42A27DB-BD31-4B8C-83A1-F6EECF244321}">
                <p14:modId xmlns:p14="http://schemas.microsoft.com/office/powerpoint/2010/main" val="1729306968"/>
              </p:ext>
            </p:extLst>
          </p:nvPr>
        </p:nvGraphicFramePr>
        <p:xfrm>
          <a:off x="3258783" y="3217880"/>
          <a:ext cx="2897393" cy="1743075"/>
        </p:xfrm>
        <a:graphic>
          <a:graphicData uri="http://schemas.openxmlformats.org/drawingml/2006/table">
            <a:tbl>
              <a:tblPr>
                <a:tableStyleId>{5C22544A-7EE6-4342-B048-85BDC9FD1C3A}</a:tableStyleId>
              </a:tblPr>
              <a:tblGrid>
                <a:gridCol w="2897393">
                  <a:extLst>
                    <a:ext uri="{9D8B030D-6E8A-4147-A177-3AD203B41FA5}">
                      <a16:colId xmlns:a16="http://schemas.microsoft.com/office/drawing/2014/main" val="1145239869"/>
                    </a:ext>
                  </a:extLst>
                </a:gridCol>
              </a:tblGrid>
              <a:tr h="137160">
                <a:tc>
                  <a:txBody>
                    <a:bodyPr/>
                    <a:lstStyle/>
                    <a:p>
                      <a:pPr marL="171450" indent="-171450" algn="l" rtl="0" fontAlgn="ctr">
                        <a:buSzPct val="110000"/>
                        <a:buFont typeface="Arial" panose="020B0604020202020204" pitchFamily="34" charset="0"/>
                        <a:buChar char="•"/>
                      </a:pPr>
                      <a:r>
                        <a:rPr lang="en-US" sz="750" u="none" strike="noStrike" spc="-20" baseline="0" dirty="0">
                          <a:solidFill>
                            <a:schemeClr val="bg1"/>
                          </a:solidFill>
                          <a:effectLst/>
                        </a:rPr>
                        <a:t>Declining public trust in all forms of authority</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8239877"/>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dirty="0">
                          <a:solidFill>
                            <a:schemeClr val="bg1"/>
                          </a:solidFill>
                          <a:effectLst/>
                        </a:rPr>
                        <a:t>Leadership in cardiovascular medicine</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7080946"/>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dirty="0">
                          <a:solidFill>
                            <a:schemeClr val="bg1"/>
                          </a:solidFill>
                          <a:effectLst/>
                        </a:rPr>
                        <a:t>Overregulation as a threat to research and patient-centered care</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064496"/>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dirty="0">
                          <a:solidFill>
                            <a:schemeClr val="bg1"/>
                          </a:solidFill>
                          <a:effectLst/>
                        </a:rPr>
                        <a:t>Increase in pandemics: Anticipation or quick-fix solutions</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952014"/>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a:solidFill>
                            <a:schemeClr val="bg1"/>
                          </a:solidFill>
                          <a:effectLst/>
                        </a:rPr>
                        <a:t>The new patient profile. Educated and enabled by wearable technologies</a:t>
                      </a:r>
                      <a:endParaRPr lang="en-US" sz="750" b="0" i="0" u="none" strike="noStrike" spc="-2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8419722"/>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dirty="0">
                          <a:solidFill>
                            <a:schemeClr val="bg1"/>
                          </a:solidFill>
                          <a:effectLst/>
                        </a:rPr>
                        <a:t>Aging population</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1087251"/>
                  </a:ext>
                </a:extLst>
              </a:tr>
              <a:tr h="211455">
                <a:tc>
                  <a:txBody>
                    <a:bodyPr/>
                    <a:lstStyle/>
                    <a:p>
                      <a:pPr marL="171450" indent="-171450" algn="l" rtl="0" fontAlgn="ctr">
                        <a:buSzPct val="110000"/>
                        <a:buFont typeface="Arial" panose="020B0604020202020204" pitchFamily="34" charset="0"/>
                        <a:buChar char="•"/>
                      </a:pPr>
                      <a:r>
                        <a:rPr lang="en-US" sz="750" u="none" strike="noStrike" spc="-20" baseline="0" dirty="0">
                          <a:solidFill>
                            <a:schemeClr val="bg1"/>
                          </a:solidFill>
                          <a:effectLst/>
                        </a:rPr>
                        <a:t>Sense of purpose: Generation Z is seeking alternative solutions to bring </a:t>
                      </a:r>
                      <a:br>
                        <a:rPr lang="en-US" sz="750" u="none" strike="noStrike" spc="-20" baseline="0" dirty="0">
                          <a:solidFill>
                            <a:schemeClr val="bg1"/>
                          </a:solidFill>
                          <a:effectLst/>
                        </a:rPr>
                      </a:br>
                      <a:r>
                        <a:rPr lang="en-US" sz="750" u="none" strike="noStrike" spc="-20" baseline="0" dirty="0">
                          <a:solidFill>
                            <a:schemeClr val="bg1"/>
                          </a:solidFill>
                          <a:effectLst/>
                        </a:rPr>
                        <a:t>a more holistic approach to living</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8297098"/>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dirty="0">
                          <a:solidFill>
                            <a:schemeClr val="bg1"/>
                          </a:solidFill>
                          <a:effectLst/>
                        </a:rPr>
                        <a:t>Validation and protection of medical data in the future</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034894"/>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a:solidFill>
                            <a:schemeClr val="bg1"/>
                          </a:solidFill>
                          <a:effectLst/>
                        </a:rPr>
                        <a:t>Resource assets and utilisation</a:t>
                      </a:r>
                      <a:endParaRPr lang="en-US" sz="750" b="0" i="0" u="none" strike="noStrike" spc="-2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0555754"/>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a:solidFill>
                            <a:schemeClr val="bg1"/>
                          </a:solidFill>
                          <a:effectLst/>
                        </a:rPr>
                        <a:t>Societal economics &amp; health shift driven by climate change</a:t>
                      </a:r>
                      <a:endParaRPr lang="en-US" sz="750" b="0" i="0" u="none" strike="noStrike" spc="-2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058796"/>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a:solidFill>
                            <a:schemeClr val="bg1"/>
                          </a:solidFill>
                          <a:effectLst/>
                        </a:rPr>
                        <a:t>Health data sharing will increase</a:t>
                      </a:r>
                      <a:endParaRPr lang="en-US" sz="750" b="0" i="0" u="none" strike="noStrike" spc="-2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9266192"/>
                  </a:ext>
                </a:extLst>
              </a:tr>
              <a:tr h="137160">
                <a:tc>
                  <a:txBody>
                    <a:bodyPr/>
                    <a:lstStyle/>
                    <a:p>
                      <a:pPr marL="171450" indent="-171450" algn="l" rtl="0" fontAlgn="ctr">
                        <a:buSzPct val="110000"/>
                        <a:buFont typeface="Arial" panose="020B0604020202020204" pitchFamily="34" charset="0"/>
                        <a:buChar char="•"/>
                      </a:pPr>
                      <a:r>
                        <a:rPr lang="en-US" sz="750" u="none" strike="noStrike" spc="-20" baseline="0" dirty="0">
                          <a:solidFill>
                            <a:schemeClr val="bg1"/>
                          </a:solidFill>
                          <a:effectLst/>
                        </a:rPr>
                        <a:t>Diversity</a:t>
                      </a:r>
                      <a:endParaRPr lang="en-US" sz="750" b="0" i="0" u="none" strike="noStrike" spc="-2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0293738"/>
                  </a:ext>
                </a:extLst>
              </a:tr>
            </a:tbl>
          </a:graphicData>
        </a:graphic>
      </p:graphicFrame>
      <p:graphicFrame>
        <p:nvGraphicFramePr>
          <p:cNvPr id="17" name="Table 16">
            <a:extLst>
              <a:ext uri="{FF2B5EF4-FFF2-40B4-BE49-F238E27FC236}">
                <a16:creationId xmlns:a16="http://schemas.microsoft.com/office/drawing/2014/main" id="{70D75C1D-5282-DB87-BBF0-0D5AD58201A5}"/>
              </a:ext>
            </a:extLst>
          </p:cNvPr>
          <p:cNvGraphicFramePr>
            <a:graphicFrameLocks noGrp="1"/>
          </p:cNvGraphicFramePr>
          <p:nvPr>
            <p:extLst>
              <p:ext uri="{D42A27DB-BD31-4B8C-83A1-F6EECF244321}">
                <p14:modId xmlns:p14="http://schemas.microsoft.com/office/powerpoint/2010/main" val="2131240893"/>
              </p:ext>
            </p:extLst>
          </p:nvPr>
        </p:nvGraphicFramePr>
        <p:xfrm>
          <a:off x="6323050" y="3217880"/>
          <a:ext cx="2700000" cy="1525905"/>
        </p:xfrm>
        <a:graphic>
          <a:graphicData uri="http://schemas.openxmlformats.org/drawingml/2006/table">
            <a:tbl>
              <a:tblPr>
                <a:tableStyleId>{5C22544A-7EE6-4342-B048-85BDC9FD1C3A}</a:tableStyleId>
              </a:tblPr>
              <a:tblGrid>
                <a:gridCol w="2700000">
                  <a:extLst>
                    <a:ext uri="{9D8B030D-6E8A-4147-A177-3AD203B41FA5}">
                      <a16:colId xmlns:a16="http://schemas.microsoft.com/office/drawing/2014/main" val="494446212"/>
                    </a:ext>
                  </a:extLst>
                </a:gridCol>
              </a:tblGrid>
              <a:tr h="137160">
                <a:tc>
                  <a:txBody>
                    <a:bodyPr/>
                    <a:lstStyle/>
                    <a:p>
                      <a:pPr marL="171450" indent="-171450" algn="l" rtl="0" fontAlgn="ctr">
                        <a:buSzPct val="110000"/>
                        <a:buFont typeface="Arial" panose="020B0604020202020204" pitchFamily="34" charset="0"/>
                        <a:buChar char="•"/>
                      </a:pPr>
                      <a:r>
                        <a:rPr lang="en-US" sz="750" u="none" strike="noStrike" spc="-10" baseline="0" dirty="0">
                          <a:solidFill>
                            <a:schemeClr val="bg1"/>
                          </a:solidFill>
                          <a:effectLst/>
                        </a:rPr>
                        <a:t>Novel therapeutic technologies redefining cardiovascular therapy</a:t>
                      </a:r>
                      <a:endParaRPr lang="en-US" sz="750" b="0" i="0" u="none" strike="noStrike" spc="-1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2825064"/>
                  </a:ext>
                </a:extLst>
              </a:tr>
              <a:tr h="211455">
                <a:tc>
                  <a:txBody>
                    <a:bodyPr/>
                    <a:lstStyle/>
                    <a:p>
                      <a:pPr marL="171450" indent="-171450" algn="l" rtl="0" fontAlgn="ctr">
                        <a:buSzPct val="110000"/>
                        <a:buFont typeface="Arial" panose="020B0604020202020204" pitchFamily="34" charset="0"/>
                        <a:buChar char="•"/>
                      </a:pPr>
                      <a:r>
                        <a:rPr lang="en-US" sz="750" u="none" strike="noStrike" spc="-10" baseline="0" dirty="0">
                          <a:solidFill>
                            <a:schemeClr val="bg1"/>
                          </a:solidFill>
                          <a:effectLst/>
                        </a:rPr>
                        <a:t>AI, robotic automation and “wearables” will be standard in clinical decision-making, diagnostic workup and medical procedures</a:t>
                      </a:r>
                      <a:endParaRPr lang="en-US" sz="750" b="0" i="0" u="none" strike="noStrike" spc="-1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5311847"/>
                  </a:ext>
                </a:extLst>
              </a:tr>
              <a:tr h="137160">
                <a:tc>
                  <a:txBody>
                    <a:bodyPr/>
                    <a:lstStyle/>
                    <a:p>
                      <a:pPr marL="171450" indent="-171450" algn="l" rtl="0" fontAlgn="ctr">
                        <a:buSzPct val="110000"/>
                        <a:buFont typeface="Arial" panose="020B0604020202020204" pitchFamily="34" charset="0"/>
                        <a:buChar char="•"/>
                      </a:pPr>
                      <a:r>
                        <a:rPr lang="en-US" sz="750" u="none" strike="noStrike" spc="-10" baseline="0" dirty="0">
                          <a:solidFill>
                            <a:schemeClr val="bg1"/>
                          </a:solidFill>
                          <a:effectLst/>
                        </a:rPr>
                        <a:t>Classification of diseases will change</a:t>
                      </a:r>
                      <a:endParaRPr lang="en-US" sz="750" b="0" i="0" u="none" strike="noStrike" spc="-1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265977"/>
                  </a:ext>
                </a:extLst>
              </a:tr>
              <a:tr h="211455">
                <a:tc>
                  <a:txBody>
                    <a:bodyPr/>
                    <a:lstStyle/>
                    <a:p>
                      <a:pPr marL="171450" indent="-171450" algn="l" rtl="0" fontAlgn="ctr">
                        <a:buSzPct val="110000"/>
                        <a:buFont typeface="Arial" panose="020B0604020202020204" pitchFamily="34" charset="0"/>
                        <a:buChar char="•"/>
                      </a:pPr>
                      <a:r>
                        <a:rPr lang="en-US" sz="750" u="none" strike="noStrike" spc="-10" baseline="0" dirty="0">
                          <a:solidFill>
                            <a:schemeClr val="bg1"/>
                          </a:solidFill>
                          <a:effectLst/>
                        </a:rPr>
                        <a:t>Big data and patient empowerment: Increasing availability of data and analytic tools</a:t>
                      </a:r>
                      <a:endParaRPr lang="en-US" sz="750" b="0" i="0" u="none" strike="noStrike" spc="-1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875698"/>
                  </a:ext>
                </a:extLst>
              </a:tr>
              <a:tr h="137160">
                <a:tc>
                  <a:txBody>
                    <a:bodyPr/>
                    <a:lstStyle/>
                    <a:p>
                      <a:pPr marL="171450" indent="-171450" algn="l" rtl="0" fontAlgn="ctr">
                        <a:buSzPct val="110000"/>
                        <a:buFont typeface="Arial" panose="020B0604020202020204" pitchFamily="34" charset="0"/>
                        <a:buChar char="•"/>
                      </a:pPr>
                      <a:r>
                        <a:rPr lang="en-US" sz="750" u="none" strike="noStrike" spc="-10" baseline="0" dirty="0">
                          <a:solidFill>
                            <a:schemeClr val="bg1"/>
                          </a:solidFill>
                          <a:effectLst/>
                        </a:rPr>
                        <a:t>Inequality in access to technological development increases</a:t>
                      </a:r>
                      <a:endParaRPr lang="en-US" sz="750" b="0" i="0" u="none" strike="noStrike" spc="-1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2968470"/>
                  </a:ext>
                </a:extLst>
              </a:tr>
              <a:tr h="137160">
                <a:tc>
                  <a:txBody>
                    <a:bodyPr/>
                    <a:lstStyle/>
                    <a:p>
                      <a:pPr marL="171450" indent="-171450" algn="l" rtl="0" fontAlgn="ctr">
                        <a:buSzPct val="110000"/>
                        <a:buFont typeface="Arial" panose="020B0604020202020204" pitchFamily="34" charset="0"/>
                        <a:buChar char="•"/>
                      </a:pPr>
                      <a:r>
                        <a:rPr lang="en-US" sz="750" u="none" strike="noStrike" spc="-10" baseline="0">
                          <a:solidFill>
                            <a:schemeClr val="bg1"/>
                          </a:solidFill>
                          <a:effectLst/>
                        </a:rPr>
                        <a:t>New ways of doing clinical research</a:t>
                      </a:r>
                      <a:endParaRPr lang="en-US" sz="750" b="0" i="0" u="none" strike="noStrike" spc="-1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74226344"/>
                  </a:ext>
                </a:extLst>
              </a:tr>
              <a:tr h="137160">
                <a:tc>
                  <a:txBody>
                    <a:bodyPr/>
                    <a:lstStyle/>
                    <a:p>
                      <a:pPr marL="171450" indent="-171450" algn="l" rtl="0" fontAlgn="ctr">
                        <a:buSzPct val="110000"/>
                        <a:buFont typeface="Arial" panose="020B0604020202020204" pitchFamily="34" charset="0"/>
                        <a:buChar char="•"/>
                      </a:pPr>
                      <a:r>
                        <a:rPr lang="en-US" sz="750" u="none" strike="noStrike" spc="-10" baseline="0">
                          <a:solidFill>
                            <a:schemeClr val="bg1"/>
                          </a:solidFill>
                          <a:effectLst/>
                        </a:rPr>
                        <a:t>Declining investment in Cardiovascular Discovery and Drug Development</a:t>
                      </a:r>
                      <a:endParaRPr lang="en-US" sz="750" b="0" i="0" u="none" strike="noStrike" spc="-1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3775189"/>
                  </a:ext>
                </a:extLst>
              </a:tr>
              <a:tr h="137160">
                <a:tc>
                  <a:txBody>
                    <a:bodyPr/>
                    <a:lstStyle/>
                    <a:p>
                      <a:pPr marL="171450" indent="-171450" algn="l" rtl="0" fontAlgn="ctr">
                        <a:buSzPct val="110000"/>
                        <a:buFont typeface="Arial" panose="020B0604020202020204" pitchFamily="34" charset="0"/>
                        <a:buChar char="•"/>
                      </a:pPr>
                      <a:r>
                        <a:rPr lang="en-US" sz="750" u="none" strike="noStrike" spc="-10" baseline="0">
                          <a:solidFill>
                            <a:schemeClr val="bg1"/>
                          </a:solidFill>
                          <a:effectLst/>
                        </a:rPr>
                        <a:t>Open-source / open data revolutionising ways we share research</a:t>
                      </a:r>
                      <a:endParaRPr lang="en-US" sz="750" b="0" i="0" u="none" strike="noStrike" spc="-10" baseline="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1984120"/>
                  </a:ext>
                </a:extLst>
              </a:tr>
              <a:tr h="137160">
                <a:tc>
                  <a:txBody>
                    <a:bodyPr/>
                    <a:lstStyle/>
                    <a:p>
                      <a:pPr marL="171450" indent="-171450" algn="l" rtl="0" fontAlgn="ctr">
                        <a:buSzPct val="110000"/>
                        <a:buFont typeface="Arial" panose="020B0604020202020204" pitchFamily="34" charset="0"/>
                        <a:buChar char="•"/>
                      </a:pPr>
                      <a:r>
                        <a:rPr lang="en-US" sz="750" u="none" strike="noStrike" spc="-10" baseline="0" dirty="0">
                          <a:solidFill>
                            <a:schemeClr val="bg1"/>
                          </a:solidFill>
                          <a:effectLst/>
                        </a:rPr>
                        <a:t>Quality of Life as an endpoint of all research projects</a:t>
                      </a:r>
                      <a:endParaRPr lang="en-US" sz="750" b="0" i="0" u="none" strike="noStrike" spc="-10" baseline="0" dirty="0">
                        <a:solidFill>
                          <a:schemeClr val="bg1"/>
                        </a:solidFill>
                        <a:effectLst/>
                        <a:latin typeface="Arial" panose="020B0604020202020204" pitchFamily="34" charset="0"/>
                      </a:endParaRPr>
                    </a:p>
                  </a:txBody>
                  <a:tcPr marL="5715" marR="5715" marT="5715"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4371614"/>
                  </a:ext>
                </a:extLst>
              </a:tr>
            </a:tbl>
          </a:graphicData>
        </a:graphic>
      </p:graphicFrame>
      <p:sp>
        <p:nvSpPr>
          <p:cNvPr id="18" name="Text Placeholder 3">
            <a:extLst>
              <a:ext uri="{FF2B5EF4-FFF2-40B4-BE49-F238E27FC236}">
                <a16:creationId xmlns:a16="http://schemas.microsoft.com/office/drawing/2014/main" id="{87F5483F-25B8-0E2E-6228-148FB687A027}"/>
              </a:ext>
            </a:extLst>
          </p:cNvPr>
          <p:cNvSpPr txBox="1">
            <a:spLocks/>
          </p:cNvSpPr>
          <p:nvPr/>
        </p:nvSpPr>
        <p:spPr>
          <a:xfrm>
            <a:off x="379903" y="223539"/>
            <a:ext cx="1187664" cy="339520"/>
          </a:xfrm>
          <a:prstGeom prst="rect">
            <a:avLst/>
          </a:prstGeom>
        </p:spPr>
        <p:txBody>
          <a:bodyPr lIns="0" tIns="0" rIns="0" bIns="108000">
            <a:noAutofit/>
          </a:bodyPr>
          <a:lstStyle>
            <a:lvl1pPr marL="0" indent="0" algn="l" defTabSz="360000" rtl="0" eaLnBrk="1" latinLnBrk="0" hangingPunct="1">
              <a:lnSpc>
                <a:spcPts val="2500"/>
              </a:lnSpc>
              <a:spcBef>
                <a:spcPts val="0"/>
              </a:spcBef>
              <a:buClr>
                <a:srgbClr val="C00000"/>
              </a:buClr>
              <a:buFont typeface="Arial" panose="020B0604020202020204" pitchFamily="34" charset="0"/>
              <a:buNone/>
              <a:defRPr lang="en-US" sz="2600" b="0" i="0" kern="1200">
                <a:solidFill>
                  <a:schemeClr val="accent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rPr>
              <a:t>Trends</a:t>
            </a:r>
          </a:p>
        </p:txBody>
      </p:sp>
      <p:sp>
        <p:nvSpPr>
          <p:cNvPr id="33" name="TextBox 32">
            <a:extLst>
              <a:ext uri="{FF2B5EF4-FFF2-40B4-BE49-F238E27FC236}">
                <a16:creationId xmlns:a16="http://schemas.microsoft.com/office/drawing/2014/main" id="{3520B0D5-9BF4-87DA-1FE2-3D0FB5257778}"/>
              </a:ext>
            </a:extLst>
          </p:cNvPr>
          <p:cNvSpPr txBox="1"/>
          <p:nvPr/>
        </p:nvSpPr>
        <p:spPr>
          <a:xfrm>
            <a:off x="388344" y="653958"/>
            <a:ext cx="2603165" cy="191391"/>
          </a:xfrm>
          <a:prstGeom prst="rect">
            <a:avLst/>
          </a:prstGeom>
          <a:noFill/>
        </p:spPr>
        <p:txBody>
          <a:bodyPr wrap="square" lIns="0" tIns="0" rIns="0" bIns="0" rtlCol="0">
            <a:noAutofit/>
          </a:bodyPr>
          <a:lstStyle/>
          <a:p>
            <a:r>
              <a:rPr lang="en-US" sz="900" b="1" spc="40" dirty="0">
                <a:solidFill>
                  <a:schemeClr val="bg1"/>
                </a:solidFill>
              </a:rPr>
              <a:t>Cardiology as a Medical Specialty / Community</a:t>
            </a:r>
            <a:endParaRPr lang="en-DE" sz="900" b="1" spc="40">
              <a:solidFill>
                <a:schemeClr val="bg1"/>
              </a:solidFill>
            </a:endParaRPr>
          </a:p>
        </p:txBody>
      </p:sp>
      <p:pic>
        <p:nvPicPr>
          <p:cNvPr id="61" name="Graphic 60" descr="Group of men with solid fill">
            <a:extLst>
              <a:ext uri="{FF2B5EF4-FFF2-40B4-BE49-F238E27FC236}">
                <a16:creationId xmlns:a16="http://schemas.microsoft.com/office/drawing/2014/main" id="{F9B48DD9-CAE3-F094-AAD8-6BDE423DB2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03848" y="2872486"/>
            <a:ext cx="182880" cy="182880"/>
          </a:xfrm>
          <a:prstGeom prst="rect">
            <a:avLst/>
          </a:prstGeom>
        </p:spPr>
      </p:pic>
      <p:pic>
        <p:nvPicPr>
          <p:cNvPr id="69" name="Graphic 68" descr="Statistics with solid fill">
            <a:extLst>
              <a:ext uri="{FF2B5EF4-FFF2-40B4-BE49-F238E27FC236}">
                <a16:creationId xmlns:a16="http://schemas.microsoft.com/office/drawing/2014/main" id="{31A5F9A7-51FF-E3FD-6A78-FB2148D736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300" y="2856795"/>
            <a:ext cx="192024" cy="192024"/>
          </a:xfrm>
          <a:prstGeom prst="rect">
            <a:avLst/>
          </a:prstGeom>
        </p:spPr>
      </p:pic>
      <p:pic>
        <p:nvPicPr>
          <p:cNvPr id="71" name="Graphic 70" descr="Business Growth with solid fill">
            <a:extLst>
              <a:ext uri="{FF2B5EF4-FFF2-40B4-BE49-F238E27FC236}">
                <a16:creationId xmlns:a16="http://schemas.microsoft.com/office/drawing/2014/main" id="{D95BF944-9C0D-BD4E-4DF9-13B2938246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27025" y="630636"/>
            <a:ext cx="182880" cy="182880"/>
          </a:xfrm>
          <a:prstGeom prst="rect">
            <a:avLst/>
          </a:prstGeom>
        </p:spPr>
      </p:pic>
      <p:pic>
        <p:nvPicPr>
          <p:cNvPr id="73" name="Graphic 72" descr="Research with solid fill">
            <a:extLst>
              <a:ext uri="{FF2B5EF4-FFF2-40B4-BE49-F238E27FC236}">
                <a16:creationId xmlns:a16="http://schemas.microsoft.com/office/drawing/2014/main" id="{60969895-BBF8-A8C8-991B-831B9FBC13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86320" y="2872486"/>
            <a:ext cx="182880" cy="182880"/>
          </a:xfrm>
          <a:prstGeom prst="rect">
            <a:avLst/>
          </a:prstGeom>
        </p:spPr>
      </p:pic>
      <p:pic>
        <p:nvPicPr>
          <p:cNvPr id="77" name="Graphic 76" descr="Doctor male with solid fill">
            <a:extLst>
              <a:ext uri="{FF2B5EF4-FFF2-40B4-BE49-F238E27FC236}">
                <a16:creationId xmlns:a16="http://schemas.microsoft.com/office/drawing/2014/main" id="{B6F93F64-5288-4BB5-ED9B-CB7E23EE0D4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7944" y="630636"/>
            <a:ext cx="182880" cy="182880"/>
          </a:xfrm>
          <a:prstGeom prst="rect">
            <a:avLst/>
          </a:prstGeom>
        </p:spPr>
      </p:pic>
      <p:pic>
        <p:nvPicPr>
          <p:cNvPr id="79" name="Graphic 78" descr="Books with solid fill">
            <a:extLst>
              <a:ext uri="{FF2B5EF4-FFF2-40B4-BE49-F238E27FC236}">
                <a16:creationId xmlns:a16="http://schemas.microsoft.com/office/drawing/2014/main" id="{7464F53B-19F2-96ED-4394-991F2F007E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69534" y="630636"/>
            <a:ext cx="182880" cy="182880"/>
          </a:xfrm>
          <a:prstGeom prst="rect">
            <a:avLst/>
          </a:prstGeom>
        </p:spPr>
      </p:pic>
      <p:sp>
        <p:nvSpPr>
          <p:cNvPr id="4" name="TextBox 3">
            <a:extLst>
              <a:ext uri="{FF2B5EF4-FFF2-40B4-BE49-F238E27FC236}">
                <a16:creationId xmlns:a16="http://schemas.microsoft.com/office/drawing/2014/main" id="{1A564C92-1B69-8FCF-0173-8C75524D8492}"/>
              </a:ext>
            </a:extLst>
          </p:cNvPr>
          <p:cNvSpPr txBox="1"/>
          <p:nvPr/>
        </p:nvSpPr>
        <p:spPr>
          <a:xfrm>
            <a:off x="1403648" y="4948014"/>
            <a:ext cx="6336704" cy="215444"/>
          </a:xfrm>
          <a:prstGeom prst="rect">
            <a:avLst/>
          </a:prstGeom>
          <a:noFill/>
        </p:spPr>
        <p:txBody>
          <a:bodyPr wrap="square">
            <a:spAutoFit/>
          </a:bodyPr>
          <a:lstStyle/>
          <a:p>
            <a:r>
              <a:rPr lang="fr-FR" sz="800" dirty="0">
                <a:solidFill>
                  <a:schemeClr val="bg1"/>
                </a:solidFill>
                <a:effectLst/>
                <a:latin typeface="Calibri" panose="020F0502020204030204" pitchFamily="34" charset="0"/>
                <a:ea typeface="Calibri" panose="020F0502020204030204" pitchFamily="34" charset="0"/>
              </a:rPr>
              <a:t>©2023 </a:t>
            </a:r>
            <a:r>
              <a:rPr lang="fr-FR" sz="800" dirty="0" err="1">
                <a:solidFill>
                  <a:schemeClr val="bg1"/>
                </a:solidFill>
                <a:effectLst/>
                <a:latin typeface="Calibri" panose="020F0502020204030204" pitchFamily="34" charset="0"/>
                <a:ea typeface="Calibri" panose="020F0502020204030204" pitchFamily="34" charset="0"/>
              </a:rPr>
              <a:t>European</a:t>
            </a:r>
            <a:r>
              <a:rPr lang="fr-FR" sz="800" dirty="0">
                <a:solidFill>
                  <a:schemeClr val="bg1"/>
                </a:solidFill>
                <a:effectLst/>
                <a:latin typeface="Calibri" panose="020F0502020204030204" pitchFamily="34" charset="0"/>
                <a:ea typeface="Calibri" panose="020F0502020204030204" pitchFamily="34" charset="0"/>
              </a:rPr>
              <a:t> Society of Cardiology. </a:t>
            </a:r>
            <a:r>
              <a:rPr lang="en-US" sz="800" dirty="0">
                <a:solidFill>
                  <a:schemeClr val="bg1"/>
                </a:solidFill>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solidFill>
                <a:schemeClr val="bg1"/>
              </a:solidFill>
            </a:endParaRPr>
          </a:p>
        </p:txBody>
      </p:sp>
    </p:spTree>
    <p:extLst>
      <p:ext uri="{BB962C8B-B14F-4D97-AF65-F5344CB8AC3E}">
        <p14:creationId xmlns:p14="http://schemas.microsoft.com/office/powerpoint/2010/main" val="20990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32029-B49E-0979-C9F8-01F219FCA8F6}"/>
              </a:ext>
            </a:extLst>
          </p:cNvPr>
          <p:cNvPicPr>
            <a:picLocks noChangeAspect="1"/>
          </p:cNvPicPr>
          <p:nvPr/>
        </p:nvPicPr>
        <p:blipFill>
          <a:blip r:embed="rId2"/>
          <a:srcRect/>
          <a:stretch/>
        </p:blipFill>
        <p:spPr>
          <a:xfrm>
            <a:off x="4088702" y="1191600"/>
            <a:ext cx="4644777" cy="3642483"/>
          </a:xfrm>
          <a:prstGeom prst="rect">
            <a:avLst/>
          </a:prstGeom>
        </p:spPr>
      </p:pic>
      <p:sp>
        <p:nvSpPr>
          <p:cNvPr id="5" name="Text Placeholder 3">
            <a:extLst>
              <a:ext uri="{FF2B5EF4-FFF2-40B4-BE49-F238E27FC236}">
                <a16:creationId xmlns:a16="http://schemas.microsoft.com/office/drawing/2014/main" id="{2BDF23CD-D8EB-7780-ED4C-EC77A448A925}"/>
              </a:ext>
            </a:extLst>
          </p:cNvPr>
          <p:cNvSpPr txBox="1">
            <a:spLocks/>
          </p:cNvSpPr>
          <p:nvPr/>
        </p:nvSpPr>
        <p:spPr>
          <a:xfrm>
            <a:off x="540000" y="432000"/>
            <a:ext cx="7631757" cy="339520"/>
          </a:xfrm>
          <a:prstGeom prst="rect">
            <a:avLst/>
          </a:prstGeom>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520"/>
              </a:lnSpc>
            </a:pPr>
            <a:r>
              <a:rPr lang="en-US" sz="2600" dirty="0">
                <a:solidFill>
                  <a:srgbClr val="AE1022"/>
                </a:solidFill>
              </a:rPr>
              <a:t>Future Scenarios</a:t>
            </a:r>
            <a:endParaRPr lang="en-GB" sz="2600" dirty="0">
              <a:solidFill>
                <a:srgbClr val="AE1022"/>
              </a:solidFill>
            </a:endParaRPr>
          </a:p>
        </p:txBody>
      </p:sp>
      <p:grpSp>
        <p:nvGrpSpPr>
          <p:cNvPr id="6" name="Group 5">
            <a:extLst>
              <a:ext uri="{FF2B5EF4-FFF2-40B4-BE49-F238E27FC236}">
                <a16:creationId xmlns:a16="http://schemas.microsoft.com/office/drawing/2014/main" id="{850E0757-70EB-2749-9773-7B1CCABAF411}"/>
              </a:ext>
            </a:extLst>
          </p:cNvPr>
          <p:cNvGrpSpPr>
            <a:grpSpLocks/>
          </p:cNvGrpSpPr>
          <p:nvPr/>
        </p:nvGrpSpPr>
        <p:grpSpPr bwMode="auto">
          <a:xfrm>
            <a:off x="540000" y="771525"/>
            <a:ext cx="8053932" cy="71438"/>
            <a:chOff x="-1758914" y="723563"/>
            <a:chExt cx="8055149" cy="72000"/>
          </a:xfrm>
        </p:grpSpPr>
        <p:cxnSp>
          <p:nvCxnSpPr>
            <p:cNvPr id="7" name="Connecteur droit 3">
              <a:extLst>
                <a:ext uri="{FF2B5EF4-FFF2-40B4-BE49-F238E27FC236}">
                  <a16:creationId xmlns:a16="http://schemas.microsoft.com/office/drawing/2014/main" id="{1601EDE3-B4F6-3DD5-EA14-D673440CBF4C}"/>
                </a:ext>
              </a:extLst>
            </p:cNvPr>
            <p:cNvCxnSpPr>
              <a:cxnSpLocks/>
            </p:cNvCxnSpPr>
            <p:nvPr/>
          </p:nvCxnSpPr>
          <p:spPr>
            <a:xfrm>
              <a:off x="-1758914" y="759563"/>
              <a:ext cx="798702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49CF836-2827-CCC4-74B2-D6ED7641FB74}"/>
                </a:ext>
              </a:extLst>
            </p:cNvPr>
            <p:cNvSpPr/>
            <p:nvPr/>
          </p:nvSpPr>
          <p:spPr>
            <a:xfrm>
              <a:off x="6224787"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grpSp>
      <p:sp>
        <p:nvSpPr>
          <p:cNvPr id="9" name="TextBox 8">
            <a:extLst>
              <a:ext uri="{FF2B5EF4-FFF2-40B4-BE49-F238E27FC236}">
                <a16:creationId xmlns:a16="http://schemas.microsoft.com/office/drawing/2014/main" id="{3E4059CB-6061-D49A-FE5C-D0981BCE8EE7}"/>
              </a:ext>
            </a:extLst>
          </p:cNvPr>
          <p:cNvSpPr txBox="1"/>
          <p:nvPr/>
        </p:nvSpPr>
        <p:spPr>
          <a:xfrm>
            <a:off x="559455" y="1048342"/>
            <a:ext cx="3117600" cy="1428596"/>
          </a:xfrm>
          <a:prstGeom prst="rect">
            <a:avLst/>
          </a:prstGeom>
          <a:noFill/>
        </p:spPr>
        <p:txBody>
          <a:bodyPr wrap="square" lIns="0" tIns="0" rIns="0" bIns="0" rtlCol="0">
            <a:spAutoFit/>
          </a:bodyPr>
          <a:lstStyle/>
          <a:p>
            <a:pPr algn="just" defTabSz="360000">
              <a:lnSpc>
                <a:spcPts val="1400"/>
              </a:lnSpc>
              <a:buClr>
                <a:srgbClr val="C00000"/>
              </a:buClr>
            </a:pPr>
            <a:r>
              <a:rPr lang="en-US" sz="1100" u="none" strike="noStrike" spc="-10" dirty="0">
                <a:solidFill>
                  <a:srgbClr val="57585A"/>
                </a:solidFill>
                <a:cs typeface="Calibri Light" panose="020F0302020204030204" pitchFamily="34" charset="0"/>
              </a:rPr>
              <a:t>A strategic roadmap requires the identification of future developments and trends that will influence the </a:t>
            </a:r>
            <a:r>
              <a:rPr lang="en-US" sz="1100" u="none" strike="noStrike" spc="-10" dirty="0" err="1">
                <a:solidFill>
                  <a:srgbClr val="57585A"/>
                </a:solidFill>
                <a:cs typeface="Calibri Light" panose="020F0302020204030204" pitchFamily="34" charset="0"/>
              </a:rPr>
              <a:t>organisation</a:t>
            </a:r>
            <a:r>
              <a:rPr lang="en-US" sz="1100" u="none" strike="noStrike" spc="-10" dirty="0">
                <a:solidFill>
                  <a:srgbClr val="57585A"/>
                </a:solidFill>
                <a:cs typeface="Calibri Light" panose="020F0302020204030204" pitchFamily="34" charset="0"/>
              </a:rPr>
              <a:t> and the environment in which it operates. For the ESC, such trends include those immediately linked to heart disease, cardiovascular science, and the practice of cardiology but also medicine and the provision of healthcare in general, as well as general aspects of life and society.</a:t>
            </a:r>
          </a:p>
        </p:txBody>
      </p:sp>
      <p:grpSp>
        <p:nvGrpSpPr>
          <p:cNvPr id="10" name="Group 9">
            <a:extLst>
              <a:ext uri="{FF2B5EF4-FFF2-40B4-BE49-F238E27FC236}">
                <a16:creationId xmlns:a16="http://schemas.microsoft.com/office/drawing/2014/main" id="{629F8DC6-D4E0-0D82-95C2-C932F4F5F0F5}"/>
              </a:ext>
            </a:extLst>
          </p:cNvPr>
          <p:cNvGrpSpPr/>
          <p:nvPr/>
        </p:nvGrpSpPr>
        <p:grpSpPr>
          <a:xfrm>
            <a:off x="559454" y="2666562"/>
            <a:ext cx="3021946" cy="819588"/>
            <a:chOff x="559454" y="2666562"/>
            <a:chExt cx="3021946" cy="819588"/>
          </a:xfrm>
        </p:grpSpPr>
        <p:sp>
          <p:nvSpPr>
            <p:cNvPr id="11" name="TextBox 10">
              <a:extLst>
                <a:ext uri="{FF2B5EF4-FFF2-40B4-BE49-F238E27FC236}">
                  <a16:creationId xmlns:a16="http://schemas.microsoft.com/office/drawing/2014/main" id="{4A56973D-9D83-133D-975B-ABD711508DAD}"/>
                </a:ext>
              </a:extLst>
            </p:cNvPr>
            <p:cNvSpPr txBox="1"/>
            <p:nvPr/>
          </p:nvSpPr>
          <p:spPr>
            <a:xfrm>
              <a:off x="559454" y="2666562"/>
              <a:ext cx="3021946" cy="738664"/>
            </a:xfrm>
            <a:prstGeom prst="rect">
              <a:avLst/>
            </a:prstGeom>
            <a:noFill/>
          </p:spPr>
          <p:txBody>
            <a:bodyPr wrap="square" lIns="0" tIns="0" rIns="0" bIns="0">
              <a:spAutoFit/>
            </a:bodyPr>
            <a:lstStyle/>
            <a:p>
              <a:r>
                <a:rPr lang="en-US" sz="1200" u="none" strike="noStrike" baseline="0" dirty="0">
                  <a:solidFill>
                    <a:srgbClr val="AE1022"/>
                  </a:solidFill>
                  <a:latin typeface="Calibri Light" panose="020F0302020204030204" pitchFamily="34" charset="0"/>
                  <a:cs typeface="Calibri Light" panose="020F0302020204030204" pitchFamily="34" charset="0"/>
                </a:rPr>
                <a:t>Based on the identification and ranking of future developments, scenarios were developed that describe their specific influence on our </a:t>
              </a:r>
              <a:r>
                <a:rPr lang="en-US" sz="1200" u="none" strike="noStrike" baseline="0" dirty="0" err="1">
                  <a:solidFill>
                    <a:srgbClr val="AE1022"/>
                  </a:solidFill>
                  <a:latin typeface="Calibri Light" panose="020F0302020204030204" pitchFamily="34" charset="0"/>
                  <a:cs typeface="Calibri Light" panose="020F0302020204030204" pitchFamily="34" charset="0"/>
                </a:rPr>
                <a:t>organisation</a:t>
              </a:r>
              <a:r>
                <a:rPr lang="en-US" sz="1200" u="none" strike="noStrike" baseline="0" dirty="0">
                  <a:solidFill>
                    <a:srgbClr val="AE1022"/>
                  </a:solidFill>
                  <a:latin typeface="Calibri Light" panose="020F0302020204030204" pitchFamily="34" charset="0"/>
                  <a:cs typeface="Calibri Light" panose="020F0302020204030204" pitchFamily="34" charset="0"/>
                </a:rPr>
                <a:t>. </a:t>
              </a:r>
              <a:endParaRPr lang="en-US" sz="1200" dirty="0">
                <a:solidFill>
                  <a:srgbClr val="AE1022"/>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FBA4C14B-2850-B433-2E61-2A0AE2F50EC5}"/>
                </a:ext>
              </a:extLst>
            </p:cNvPr>
            <p:cNvCxnSpPr>
              <a:cxnSpLocks/>
            </p:cNvCxnSpPr>
            <p:nvPr/>
          </p:nvCxnSpPr>
          <p:spPr>
            <a:xfrm>
              <a:off x="559454" y="3486150"/>
              <a:ext cx="3021946" cy="0"/>
            </a:xfrm>
            <a:prstGeom prst="line">
              <a:avLst/>
            </a:prstGeom>
            <a:ln w="6350">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438956A-4FE5-257A-281C-82D2A0AA2CBE}"/>
              </a:ext>
            </a:extLst>
          </p:cNvPr>
          <p:cNvGrpSpPr/>
          <p:nvPr/>
        </p:nvGrpSpPr>
        <p:grpSpPr>
          <a:xfrm>
            <a:off x="540000" y="3599783"/>
            <a:ext cx="3041400" cy="818662"/>
            <a:chOff x="540000" y="3599783"/>
            <a:chExt cx="3041400" cy="818662"/>
          </a:xfrm>
        </p:grpSpPr>
        <p:cxnSp>
          <p:nvCxnSpPr>
            <p:cNvPr id="14" name="Straight Connector 13">
              <a:extLst>
                <a:ext uri="{FF2B5EF4-FFF2-40B4-BE49-F238E27FC236}">
                  <a16:creationId xmlns:a16="http://schemas.microsoft.com/office/drawing/2014/main" id="{6C7949D0-B499-C901-38C2-914C79CD57B2}"/>
                </a:ext>
              </a:extLst>
            </p:cNvPr>
            <p:cNvCxnSpPr/>
            <p:nvPr/>
          </p:nvCxnSpPr>
          <p:spPr>
            <a:xfrm>
              <a:off x="559454" y="4418445"/>
              <a:ext cx="3021946" cy="0"/>
            </a:xfrm>
            <a:prstGeom prst="line">
              <a:avLst/>
            </a:prstGeom>
            <a:ln w="6350">
              <a:solidFill>
                <a:schemeClr val="bg1">
                  <a:lumMod val="85000"/>
                </a:schemeClr>
              </a:solidFill>
              <a:tail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83501EA-A414-3077-75D8-9AA3C865E34A}"/>
                </a:ext>
              </a:extLst>
            </p:cNvPr>
            <p:cNvSpPr txBox="1"/>
            <p:nvPr/>
          </p:nvSpPr>
          <p:spPr>
            <a:xfrm>
              <a:off x="540000" y="3599783"/>
              <a:ext cx="3021946" cy="738664"/>
            </a:xfrm>
            <a:prstGeom prst="rect">
              <a:avLst/>
            </a:prstGeom>
            <a:noFill/>
          </p:spPr>
          <p:txBody>
            <a:bodyPr wrap="square" lIns="0" tIns="0" rIns="0" bIns="0">
              <a:spAutoFit/>
            </a:bodyPr>
            <a:lstStyle/>
            <a:p>
              <a:r>
                <a:rPr lang="en-US" sz="1200" u="none" strike="noStrike" baseline="0" dirty="0">
                  <a:solidFill>
                    <a:srgbClr val="AE1022"/>
                  </a:solidFill>
                  <a:latin typeface="Calibri Light" panose="020F0302020204030204" pitchFamily="34" charset="0"/>
                  <a:cs typeface="Calibri Light" panose="020F0302020204030204" pitchFamily="34" charset="0"/>
                </a:rPr>
                <a:t>These scenarios suggest actions to proactively address difficulties the ESC may face but they also identify opportunities that will enhance </a:t>
              </a:r>
              <a:br>
                <a:rPr lang="en-US" sz="1200" u="none" strike="noStrike" baseline="0" dirty="0">
                  <a:solidFill>
                    <a:srgbClr val="AE1022"/>
                  </a:solidFill>
                  <a:latin typeface="Calibri Light" panose="020F0302020204030204" pitchFamily="34" charset="0"/>
                  <a:cs typeface="Calibri Light" panose="020F0302020204030204" pitchFamily="34" charset="0"/>
                </a:rPr>
              </a:br>
              <a:r>
                <a:rPr lang="en-US" sz="1200" u="none" strike="noStrike" baseline="0" dirty="0">
                  <a:solidFill>
                    <a:srgbClr val="AE1022"/>
                  </a:solidFill>
                  <a:latin typeface="Calibri Light" panose="020F0302020204030204" pitchFamily="34" charset="0"/>
                  <a:cs typeface="Calibri Light" panose="020F0302020204030204" pitchFamily="34" charset="0"/>
                </a:rPr>
                <a:t>our ability to fulfil our mission. </a:t>
              </a:r>
              <a:endParaRPr lang="en-US" sz="1200" dirty="0">
                <a:solidFill>
                  <a:srgbClr val="AE1022"/>
                </a:solidFill>
                <a:latin typeface="Calibri Light" panose="020F0302020204030204" pitchFamily="34" charset="0"/>
                <a:cs typeface="Calibri Light" panose="020F0302020204030204" pitchFamily="34" charset="0"/>
              </a:endParaRPr>
            </a:p>
          </p:txBody>
        </p:sp>
      </p:grpSp>
      <p:sp>
        <p:nvSpPr>
          <p:cNvPr id="2" name="TextBox 1">
            <a:extLst>
              <a:ext uri="{FF2B5EF4-FFF2-40B4-BE49-F238E27FC236}">
                <a16:creationId xmlns:a16="http://schemas.microsoft.com/office/drawing/2014/main" id="{9C513D65-9A6E-7B00-9655-8A18BE1E73F4}"/>
              </a:ext>
            </a:extLst>
          </p:cNvPr>
          <p:cNvSpPr txBox="1"/>
          <p:nvPr/>
        </p:nvSpPr>
        <p:spPr>
          <a:xfrm>
            <a:off x="1403648" y="4948594"/>
            <a:ext cx="6336704" cy="215444"/>
          </a:xfrm>
          <a:prstGeom prst="rect">
            <a:avLst/>
          </a:prstGeom>
          <a:noFill/>
        </p:spPr>
        <p:txBody>
          <a:bodyPr wrap="square">
            <a:spAutoFit/>
          </a:bodyPr>
          <a:lstStyle/>
          <a:p>
            <a:r>
              <a:rPr lang="fr-FR" sz="800" dirty="0">
                <a:effectLst/>
                <a:latin typeface="Calibri" panose="020F0502020204030204" pitchFamily="34" charset="0"/>
                <a:ea typeface="Calibri" panose="020F0502020204030204" pitchFamily="34" charset="0"/>
              </a:rPr>
              <a:t>©2023 </a:t>
            </a:r>
            <a:r>
              <a:rPr lang="fr-FR" sz="800" dirty="0" err="1">
                <a:effectLst/>
                <a:latin typeface="Calibri" panose="020F0502020204030204" pitchFamily="34" charset="0"/>
                <a:ea typeface="Calibri" panose="020F0502020204030204" pitchFamily="34" charset="0"/>
              </a:rPr>
              <a:t>European</a:t>
            </a:r>
            <a:r>
              <a:rPr lang="fr-FR" sz="800" dirty="0">
                <a:effectLst/>
                <a:latin typeface="Calibri" panose="020F0502020204030204" pitchFamily="34" charset="0"/>
                <a:ea typeface="Calibri" panose="020F0502020204030204" pitchFamily="34" charset="0"/>
              </a:rPr>
              <a:t> Society of Cardiology. </a:t>
            </a:r>
            <a:r>
              <a:rPr lang="en-US" sz="800" dirty="0">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p>
        </p:txBody>
      </p:sp>
    </p:spTree>
    <p:extLst>
      <p:ext uri="{BB962C8B-B14F-4D97-AF65-F5344CB8AC3E}">
        <p14:creationId xmlns:p14="http://schemas.microsoft.com/office/powerpoint/2010/main" val="800030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B175D2-3344-8A63-16DB-FBF3173534B6}"/>
              </a:ext>
            </a:extLst>
          </p:cNvPr>
          <p:cNvSpPr txBox="1">
            <a:spLocks/>
          </p:cNvSpPr>
          <p:nvPr/>
        </p:nvSpPr>
        <p:spPr>
          <a:xfrm>
            <a:off x="394088" y="194278"/>
            <a:ext cx="1784631" cy="339520"/>
          </a:xfrm>
          <a:prstGeom prst="rect">
            <a:avLst/>
          </a:prstGeom>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solidFill>
                  <a:schemeClr val="bg1"/>
                </a:solidFill>
                <a:latin typeface="Calibri Light" panose="020F0302020204030204" pitchFamily="34" charset="0"/>
                <a:cs typeface="Calibri Light" panose="020F0302020204030204" pitchFamily="34" charset="0"/>
              </a:rPr>
              <a:t>Scenarios</a:t>
            </a:r>
            <a:endParaRPr lang="en-GB" sz="2600" dirty="0">
              <a:solidFill>
                <a:schemeClr val="bg1"/>
              </a:solidFill>
              <a:latin typeface="Calibri Light" panose="020F0302020204030204" pitchFamily="34" charset="0"/>
              <a:cs typeface="Calibri Light" panose="020F0302020204030204" pitchFamily="34" charset="0"/>
            </a:endParaRPr>
          </a:p>
        </p:txBody>
      </p:sp>
      <p:grpSp>
        <p:nvGrpSpPr>
          <p:cNvPr id="163" name="Group 162">
            <a:extLst>
              <a:ext uri="{FF2B5EF4-FFF2-40B4-BE49-F238E27FC236}">
                <a16:creationId xmlns:a16="http://schemas.microsoft.com/office/drawing/2014/main" id="{1C50A086-A1FB-8895-787B-4ACF03F6BEEA}"/>
              </a:ext>
            </a:extLst>
          </p:cNvPr>
          <p:cNvGrpSpPr>
            <a:grpSpLocks noChangeAspect="1"/>
          </p:cNvGrpSpPr>
          <p:nvPr/>
        </p:nvGrpSpPr>
        <p:grpSpPr>
          <a:xfrm>
            <a:off x="390182" y="682688"/>
            <a:ext cx="2633507" cy="2017726"/>
            <a:chOff x="235096" y="555526"/>
            <a:chExt cx="2772216" cy="2124000"/>
          </a:xfrm>
        </p:grpSpPr>
        <p:grpSp>
          <p:nvGrpSpPr>
            <p:cNvPr id="144" name="Group 143">
              <a:extLst>
                <a:ext uri="{FF2B5EF4-FFF2-40B4-BE49-F238E27FC236}">
                  <a16:creationId xmlns:a16="http://schemas.microsoft.com/office/drawing/2014/main" id="{8AA46D56-68E5-6CE2-F860-3624753F1A0B}"/>
                </a:ext>
              </a:extLst>
            </p:cNvPr>
            <p:cNvGrpSpPr/>
            <p:nvPr/>
          </p:nvGrpSpPr>
          <p:grpSpPr>
            <a:xfrm>
              <a:off x="235312" y="555526"/>
              <a:ext cx="2772000" cy="2124000"/>
              <a:chOff x="114115" y="699542"/>
              <a:chExt cx="2772000" cy="2124000"/>
            </a:xfrm>
          </p:grpSpPr>
          <p:sp>
            <p:nvSpPr>
              <p:cNvPr id="141" name="Round Diagonal Corner of Rectangle 140">
                <a:extLst>
                  <a:ext uri="{FF2B5EF4-FFF2-40B4-BE49-F238E27FC236}">
                    <a16:creationId xmlns:a16="http://schemas.microsoft.com/office/drawing/2014/main" id="{06D74DF2-768A-CF0B-3754-242F9BE3B44A}"/>
                  </a:ext>
                </a:extLst>
              </p:cNvPr>
              <p:cNvSpPr/>
              <p:nvPr/>
            </p:nvSpPr>
            <p:spPr>
              <a:xfrm>
                <a:off x="114115" y="699542"/>
                <a:ext cx="2772000" cy="2124000"/>
              </a:xfrm>
              <a:prstGeom prst="round2DiagRect">
                <a:avLst>
                  <a:gd name="adj1" fmla="val 5910"/>
                  <a:gd name="adj2" fmla="val 0"/>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38" name="Group 137">
                <a:extLst>
                  <a:ext uri="{FF2B5EF4-FFF2-40B4-BE49-F238E27FC236}">
                    <a16:creationId xmlns:a16="http://schemas.microsoft.com/office/drawing/2014/main" id="{E9F0F6A3-2B30-55D1-A964-1C8085584596}"/>
                  </a:ext>
                </a:extLst>
              </p:cNvPr>
              <p:cNvGrpSpPr/>
              <p:nvPr/>
            </p:nvGrpSpPr>
            <p:grpSpPr>
              <a:xfrm>
                <a:off x="114115" y="807760"/>
                <a:ext cx="2772000" cy="1896503"/>
                <a:chOff x="0" y="771768"/>
                <a:chExt cx="2772000" cy="1896503"/>
              </a:xfrm>
            </p:grpSpPr>
            <p:pic>
              <p:nvPicPr>
                <p:cNvPr id="25" name="Picture 24">
                  <a:extLst>
                    <a:ext uri="{FF2B5EF4-FFF2-40B4-BE49-F238E27FC236}">
                      <a16:creationId xmlns:a16="http://schemas.microsoft.com/office/drawing/2014/main" id="{ED62D06F-ED89-FE37-F13A-1C6B65E4C9F6}"/>
                    </a:ext>
                  </a:extLst>
                </p:cNvPr>
                <p:cNvPicPr>
                  <a:picLocks noChangeAspect="1"/>
                </p:cNvPicPr>
                <p:nvPr/>
              </p:nvPicPr>
              <p:blipFill>
                <a:blip r:embed="rId2"/>
                <a:srcRect/>
                <a:stretch/>
              </p:blipFill>
              <p:spPr>
                <a:xfrm>
                  <a:off x="0" y="993801"/>
                  <a:ext cx="2772000" cy="1301758"/>
                </a:xfrm>
                <a:prstGeom prst="rect">
                  <a:avLst/>
                </a:prstGeom>
                <a:ln w="12700">
                  <a:noFill/>
                </a:ln>
              </p:spPr>
            </p:pic>
            <p:sp>
              <p:nvSpPr>
                <p:cNvPr id="26" name="TextBox 25">
                  <a:extLst>
                    <a:ext uri="{FF2B5EF4-FFF2-40B4-BE49-F238E27FC236}">
                      <a16:creationId xmlns:a16="http://schemas.microsoft.com/office/drawing/2014/main" id="{B591DC6E-6017-95BA-D6D5-DF0CD261D5DE}"/>
                    </a:ext>
                  </a:extLst>
                </p:cNvPr>
                <p:cNvSpPr txBox="1"/>
                <p:nvPr/>
              </p:nvSpPr>
              <p:spPr>
                <a:xfrm>
                  <a:off x="160688" y="2391272"/>
                  <a:ext cx="2120107" cy="276999"/>
                </a:xfrm>
                <a:prstGeom prst="rect">
                  <a:avLst/>
                </a:prstGeom>
                <a:noFill/>
              </p:spPr>
              <p:txBody>
                <a:bodyPr wrap="square" lIns="0" tIns="0" rIns="0" bIns="0" rtlCol="0">
                  <a:spAutoFit/>
                </a:bodyPr>
                <a:lstStyle/>
                <a:p>
                  <a:r>
                    <a:rPr lang="en-GB" sz="900" dirty="0">
                      <a:solidFill>
                        <a:srgbClr val="C00000"/>
                      </a:solidFill>
                      <a:effectLst/>
                      <a:latin typeface="Calibri Light" panose="020F0302020204030204" pitchFamily="34" charset="0"/>
                      <a:cs typeface="Calibri Light" panose="020F0302020204030204" pitchFamily="34" charset="0"/>
                    </a:rPr>
                    <a:t>Ageing of the population and increased multimorbidity</a:t>
                  </a:r>
                </a:p>
              </p:txBody>
            </p:sp>
            <p:sp>
              <p:nvSpPr>
                <p:cNvPr id="27" name="TextBox 26">
                  <a:extLst>
                    <a:ext uri="{FF2B5EF4-FFF2-40B4-BE49-F238E27FC236}">
                      <a16:creationId xmlns:a16="http://schemas.microsoft.com/office/drawing/2014/main" id="{388E2975-57FD-EF0E-0934-69911F549BB9}"/>
                    </a:ext>
                  </a:extLst>
                </p:cNvPr>
                <p:cNvSpPr txBox="1"/>
                <p:nvPr/>
              </p:nvSpPr>
              <p:spPr>
                <a:xfrm>
                  <a:off x="160688" y="771768"/>
                  <a:ext cx="2582783" cy="169277"/>
                </a:xfrm>
                <a:prstGeom prst="rect">
                  <a:avLst/>
                </a:prstGeom>
                <a:noFill/>
              </p:spPr>
              <p:txBody>
                <a:bodyPr wrap="square" lIns="0" tIns="0" rIns="0" bIns="0" rtlCol="0">
                  <a:spAutoFit/>
                </a:bodyPr>
                <a:lstStyle/>
                <a:p>
                  <a:r>
                    <a:rPr lang="en-GB" sz="1100" dirty="0">
                      <a:solidFill>
                        <a:srgbClr val="AE1022"/>
                      </a:solidFill>
                      <a:effectLst/>
                      <a:cs typeface="Calibri Light" panose="020F0302020204030204" pitchFamily="34" charset="0"/>
                    </a:rPr>
                    <a:t>SCENARIO 1</a:t>
                  </a:r>
                </a:p>
              </p:txBody>
            </p:sp>
          </p:grpSp>
        </p:grpSp>
        <p:pic>
          <p:nvPicPr>
            <p:cNvPr id="155" name="Picture 154">
              <a:extLst>
                <a:ext uri="{FF2B5EF4-FFF2-40B4-BE49-F238E27FC236}">
                  <a16:creationId xmlns:a16="http://schemas.microsoft.com/office/drawing/2014/main" id="{18BF5C5F-4D43-731A-FB3A-1A9569E57CA5}"/>
                </a:ext>
              </a:extLst>
            </p:cNvPr>
            <p:cNvPicPr>
              <a:picLocks noChangeAspect="1"/>
            </p:cNvPicPr>
            <p:nvPr/>
          </p:nvPicPr>
          <p:blipFill>
            <a:blip r:embed="rId3"/>
            <a:stretch>
              <a:fillRect/>
            </a:stretch>
          </p:blipFill>
          <p:spPr>
            <a:xfrm>
              <a:off x="235096" y="875620"/>
              <a:ext cx="1600260" cy="252672"/>
            </a:xfrm>
            <a:prstGeom prst="rect">
              <a:avLst/>
            </a:prstGeom>
            <a:effectLst>
              <a:outerShdw blurRad="50800" dist="38100" dir="2700000" algn="tl" rotWithShape="0">
                <a:prstClr val="black">
                  <a:alpha val="40000"/>
                </a:prstClr>
              </a:outerShdw>
            </a:effectLst>
          </p:spPr>
        </p:pic>
      </p:grpSp>
      <p:grpSp>
        <p:nvGrpSpPr>
          <p:cNvPr id="164" name="Group 163">
            <a:extLst>
              <a:ext uri="{FF2B5EF4-FFF2-40B4-BE49-F238E27FC236}">
                <a16:creationId xmlns:a16="http://schemas.microsoft.com/office/drawing/2014/main" id="{597504E3-E5A1-0E30-06F9-9BEDF5D54482}"/>
              </a:ext>
            </a:extLst>
          </p:cNvPr>
          <p:cNvGrpSpPr>
            <a:grpSpLocks noChangeAspect="1"/>
          </p:cNvGrpSpPr>
          <p:nvPr/>
        </p:nvGrpSpPr>
        <p:grpSpPr>
          <a:xfrm>
            <a:off x="3255283" y="682688"/>
            <a:ext cx="2633433" cy="2017726"/>
            <a:chOff x="3185862" y="555526"/>
            <a:chExt cx="2772138" cy="2124000"/>
          </a:xfrm>
        </p:grpSpPr>
        <p:grpSp>
          <p:nvGrpSpPr>
            <p:cNvPr id="145" name="Group 144">
              <a:extLst>
                <a:ext uri="{FF2B5EF4-FFF2-40B4-BE49-F238E27FC236}">
                  <a16:creationId xmlns:a16="http://schemas.microsoft.com/office/drawing/2014/main" id="{8D65A026-7E61-B6D4-5D3F-6B632921141E}"/>
                </a:ext>
              </a:extLst>
            </p:cNvPr>
            <p:cNvGrpSpPr/>
            <p:nvPr/>
          </p:nvGrpSpPr>
          <p:grpSpPr>
            <a:xfrm>
              <a:off x="3186000" y="555526"/>
              <a:ext cx="2772000" cy="2124000"/>
              <a:chOff x="3132000" y="699542"/>
              <a:chExt cx="2772000" cy="2124000"/>
            </a:xfrm>
          </p:grpSpPr>
          <p:sp>
            <p:nvSpPr>
              <p:cNvPr id="142" name="Round Diagonal Corner of Rectangle 141">
                <a:extLst>
                  <a:ext uri="{FF2B5EF4-FFF2-40B4-BE49-F238E27FC236}">
                    <a16:creationId xmlns:a16="http://schemas.microsoft.com/office/drawing/2014/main" id="{084070C2-618B-74AE-0B42-B6F46E96D713}"/>
                  </a:ext>
                </a:extLst>
              </p:cNvPr>
              <p:cNvSpPr/>
              <p:nvPr/>
            </p:nvSpPr>
            <p:spPr>
              <a:xfrm>
                <a:off x="3132000" y="699542"/>
                <a:ext cx="2772000" cy="2124000"/>
              </a:xfrm>
              <a:prstGeom prst="round2DiagRect">
                <a:avLst>
                  <a:gd name="adj1" fmla="val 5910"/>
                  <a:gd name="adj2" fmla="val 0"/>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39" name="Group 138">
                <a:extLst>
                  <a:ext uri="{FF2B5EF4-FFF2-40B4-BE49-F238E27FC236}">
                    <a16:creationId xmlns:a16="http://schemas.microsoft.com/office/drawing/2014/main" id="{FE76B0B1-4C85-8FB0-F835-75CCD94E2410}"/>
                  </a:ext>
                </a:extLst>
              </p:cNvPr>
              <p:cNvGrpSpPr/>
              <p:nvPr/>
            </p:nvGrpSpPr>
            <p:grpSpPr>
              <a:xfrm>
                <a:off x="3132000" y="803994"/>
                <a:ext cx="2772000" cy="1900590"/>
                <a:chOff x="3132000" y="768002"/>
                <a:chExt cx="2772000" cy="1900590"/>
              </a:xfrm>
            </p:grpSpPr>
            <p:pic>
              <p:nvPicPr>
                <p:cNvPr id="96" name="Picture 95">
                  <a:extLst>
                    <a:ext uri="{FF2B5EF4-FFF2-40B4-BE49-F238E27FC236}">
                      <a16:creationId xmlns:a16="http://schemas.microsoft.com/office/drawing/2014/main" id="{3DECB9A8-051B-30FA-AE8C-3F16FC266FC6}"/>
                    </a:ext>
                  </a:extLst>
                </p:cNvPr>
                <p:cNvPicPr>
                  <a:picLocks noChangeAspect="1"/>
                </p:cNvPicPr>
                <p:nvPr/>
              </p:nvPicPr>
              <p:blipFill>
                <a:blip r:embed="rId4"/>
                <a:srcRect/>
                <a:stretch/>
              </p:blipFill>
              <p:spPr>
                <a:xfrm>
                  <a:off x="3132000" y="993801"/>
                  <a:ext cx="2772000" cy="1301758"/>
                </a:xfrm>
                <a:prstGeom prst="rect">
                  <a:avLst/>
                </a:prstGeom>
                <a:ln w="12700">
                  <a:noFill/>
                </a:ln>
              </p:spPr>
            </p:pic>
            <p:sp>
              <p:nvSpPr>
                <p:cNvPr id="55" name="TextBox 54">
                  <a:extLst>
                    <a:ext uri="{FF2B5EF4-FFF2-40B4-BE49-F238E27FC236}">
                      <a16:creationId xmlns:a16="http://schemas.microsoft.com/office/drawing/2014/main" id="{7770E258-6516-49E0-CC63-87C12C9130EB}"/>
                    </a:ext>
                  </a:extLst>
                </p:cNvPr>
                <p:cNvSpPr txBox="1"/>
                <p:nvPr/>
              </p:nvSpPr>
              <p:spPr>
                <a:xfrm>
                  <a:off x="3307152" y="2391272"/>
                  <a:ext cx="2561391" cy="277320"/>
                </a:xfrm>
                <a:prstGeom prst="rect">
                  <a:avLst/>
                </a:prstGeom>
                <a:noFill/>
              </p:spPr>
              <p:txBody>
                <a:bodyPr wrap="square" lIns="0" tIns="0" rIns="0" bIns="0" rtlCol="0">
                  <a:spAutoFit/>
                </a:bodyPr>
                <a:lstStyle/>
                <a:p>
                  <a:pPr>
                    <a:lnSpc>
                      <a:spcPts val="1080"/>
                    </a:lnSpc>
                  </a:pPr>
                  <a:r>
                    <a:rPr lang="en-GB" sz="900" dirty="0">
                      <a:solidFill>
                        <a:srgbClr val="C00000"/>
                      </a:solidFill>
                      <a:effectLst/>
                      <a:latin typeface="Calibri Light" panose="020F0302020204030204" pitchFamily="34" charset="0"/>
                      <a:cs typeface="Calibri Light" panose="020F0302020204030204" pitchFamily="34" charset="0"/>
                    </a:rPr>
                    <a:t>Precision medicine through increasingly refined diagnostic and therapeutic options</a:t>
                  </a:r>
                </a:p>
              </p:txBody>
            </p:sp>
            <p:sp>
              <p:nvSpPr>
                <p:cNvPr id="56" name="TextBox 55">
                  <a:extLst>
                    <a:ext uri="{FF2B5EF4-FFF2-40B4-BE49-F238E27FC236}">
                      <a16:creationId xmlns:a16="http://schemas.microsoft.com/office/drawing/2014/main" id="{00B90AED-1BB0-64CF-C370-F95813318D53}"/>
                    </a:ext>
                  </a:extLst>
                </p:cNvPr>
                <p:cNvSpPr txBox="1"/>
                <p:nvPr/>
              </p:nvSpPr>
              <p:spPr>
                <a:xfrm>
                  <a:off x="3294000" y="768002"/>
                  <a:ext cx="2582783" cy="169277"/>
                </a:xfrm>
                <a:prstGeom prst="rect">
                  <a:avLst/>
                </a:prstGeom>
                <a:noFill/>
              </p:spPr>
              <p:txBody>
                <a:bodyPr wrap="square" lIns="0" tIns="0" rIns="0" bIns="0" rtlCol="0">
                  <a:spAutoFit/>
                </a:bodyPr>
                <a:lstStyle/>
                <a:p>
                  <a:r>
                    <a:rPr lang="en-GB" sz="1100" dirty="0">
                      <a:solidFill>
                        <a:srgbClr val="AE1022"/>
                      </a:solidFill>
                      <a:effectLst/>
                      <a:cs typeface="Calibri Light" panose="020F0302020204030204" pitchFamily="34" charset="0"/>
                    </a:rPr>
                    <a:t>SCENARIO 2</a:t>
                  </a:r>
                </a:p>
              </p:txBody>
            </p:sp>
          </p:grpSp>
        </p:grpSp>
        <p:pic>
          <p:nvPicPr>
            <p:cNvPr id="156" name="Picture 155">
              <a:extLst>
                <a:ext uri="{FF2B5EF4-FFF2-40B4-BE49-F238E27FC236}">
                  <a16:creationId xmlns:a16="http://schemas.microsoft.com/office/drawing/2014/main" id="{B5149363-523F-2360-D5A1-CFB75BD5364A}"/>
                </a:ext>
              </a:extLst>
            </p:cNvPr>
            <p:cNvPicPr>
              <a:picLocks noChangeAspect="1"/>
            </p:cNvPicPr>
            <p:nvPr/>
          </p:nvPicPr>
          <p:blipFill>
            <a:blip r:embed="rId5"/>
            <a:stretch>
              <a:fillRect/>
            </a:stretch>
          </p:blipFill>
          <p:spPr>
            <a:xfrm>
              <a:off x="3185862" y="882121"/>
              <a:ext cx="1778066" cy="252672"/>
            </a:xfrm>
            <a:prstGeom prst="rect">
              <a:avLst/>
            </a:prstGeom>
            <a:effectLst>
              <a:outerShdw blurRad="50800" dist="38100" dir="2700000" algn="tl" rotWithShape="0">
                <a:prstClr val="black">
                  <a:alpha val="40000"/>
                </a:prstClr>
              </a:outerShdw>
            </a:effectLst>
          </p:spPr>
        </p:pic>
      </p:grpSp>
      <p:grpSp>
        <p:nvGrpSpPr>
          <p:cNvPr id="165" name="Group 164">
            <a:extLst>
              <a:ext uri="{FF2B5EF4-FFF2-40B4-BE49-F238E27FC236}">
                <a16:creationId xmlns:a16="http://schemas.microsoft.com/office/drawing/2014/main" id="{1391D99C-8A4E-CC9C-316F-E9EABB191B00}"/>
              </a:ext>
            </a:extLst>
          </p:cNvPr>
          <p:cNvGrpSpPr>
            <a:grpSpLocks noChangeAspect="1"/>
          </p:cNvGrpSpPr>
          <p:nvPr/>
        </p:nvGrpSpPr>
        <p:grpSpPr>
          <a:xfrm>
            <a:off x="6090406" y="682688"/>
            <a:ext cx="2772207" cy="2017726"/>
            <a:chOff x="6106449" y="555526"/>
            <a:chExt cx="2918222" cy="2124000"/>
          </a:xfrm>
        </p:grpSpPr>
        <p:grpSp>
          <p:nvGrpSpPr>
            <p:cNvPr id="147" name="Group 146">
              <a:extLst>
                <a:ext uri="{FF2B5EF4-FFF2-40B4-BE49-F238E27FC236}">
                  <a16:creationId xmlns:a16="http://schemas.microsoft.com/office/drawing/2014/main" id="{477D06AF-BFBE-55EE-1E83-99EE38582C1D}"/>
                </a:ext>
              </a:extLst>
            </p:cNvPr>
            <p:cNvGrpSpPr/>
            <p:nvPr/>
          </p:nvGrpSpPr>
          <p:grpSpPr>
            <a:xfrm>
              <a:off x="6106449" y="555526"/>
              <a:ext cx="2918222" cy="2124000"/>
              <a:chOff x="6249381" y="699542"/>
              <a:chExt cx="2918222" cy="2124000"/>
            </a:xfrm>
          </p:grpSpPr>
          <p:sp>
            <p:nvSpPr>
              <p:cNvPr id="143" name="Round Diagonal Corner of Rectangle 142">
                <a:extLst>
                  <a:ext uri="{FF2B5EF4-FFF2-40B4-BE49-F238E27FC236}">
                    <a16:creationId xmlns:a16="http://schemas.microsoft.com/office/drawing/2014/main" id="{822E63AE-02DB-CDB0-EDCC-E8B25A3D8552}"/>
                  </a:ext>
                </a:extLst>
              </p:cNvPr>
              <p:cNvSpPr/>
              <p:nvPr/>
            </p:nvSpPr>
            <p:spPr>
              <a:xfrm>
                <a:off x="6249599" y="699542"/>
                <a:ext cx="2918004" cy="2124000"/>
              </a:xfrm>
              <a:prstGeom prst="round2DiagRect">
                <a:avLst>
                  <a:gd name="adj1" fmla="val 5910"/>
                  <a:gd name="adj2" fmla="val 0"/>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40" name="Group 139">
                <a:extLst>
                  <a:ext uri="{FF2B5EF4-FFF2-40B4-BE49-F238E27FC236}">
                    <a16:creationId xmlns:a16="http://schemas.microsoft.com/office/drawing/2014/main" id="{2810415B-8210-82FF-F27C-C3DE41532D2D}"/>
                  </a:ext>
                </a:extLst>
              </p:cNvPr>
              <p:cNvGrpSpPr/>
              <p:nvPr/>
            </p:nvGrpSpPr>
            <p:grpSpPr>
              <a:xfrm>
                <a:off x="6249381" y="803994"/>
                <a:ext cx="2918003" cy="1900269"/>
                <a:chOff x="6249381" y="768002"/>
                <a:chExt cx="2918003" cy="1900269"/>
              </a:xfrm>
            </p:grpSpPr>
            <p:pic>
              <p:nvPicPr>
                <p:cNvPr id="97" name="Picture 96">
                  <a:extLst>
                    <a:ext uri="{FF2B5EF4-FFF2-40B4-BE49-F238E27FC236}">
                      <a16:creationId xmlns:a16="http://schemas.microsoft.com/office/drawing/2014/main" id="{5CBB30C9-65B1-C905-E32E-6820B875EB28}"/>
                    </a:ext>
                  </a:extLst>
                </p:cNvPr>
                <p:cNvPicPr>
                  <a:picLocks noChangeAspect="1"/>
                </p:cNvPicPr>
                <p:nvPr/>
              </p:nvPicPr>
              <p:blipFill>
                <a:blip r:embed="rId6"/>
                <a:srcRect/>
                <a:stretch/>
              </p:blipFill>
              <p:spPr>
                <a:xfrm>
                  <a:off x="6249381" y="993800"/>
                  <a:ext cx="2918003" cy="1301760"/>
                </a:xfrm>
                <a:prstGeom prst="rect">
                  <a:avLst/>
                </a:prstGeom>
                <a:ln w="12700">
                  <a:noFill/>
                </a:ln>
              </p:spPr>
            </p:pic>
            <p:sp>
              <p:nvSpPr>
                <p:cNvPr id="61" name="TextBox 60">
                  <a:extLst>
                    <a:ext uri="{FF2B5EF4-FFF2-40B4-BE49-F238E27FC236}">
                      <a16:creationId xmlns:a16="http://schemas.microsoft.com/office/drawing/2014/main" id="{93BFAF44-CCAA-3C4B-FDB2-6DCF8E474288}"/>
                    </a:ext>
                  </a:extLst>
                </p:cNvPr>
                <p:cNvSpPr txBox="1"/>
                <p:nvPr/>
              </p:nvSpPr>
              <p:spPr>
                <a:xfrm>
                  <a:off x="6372200" y="2391272"/>
                  <a:ext cx="2569540" cy="276999"/>
                </a:xfrm>
                <a:prstGeom prst="rect">
                  <a:avLst/>
                </a:prstGeom>
                <a:noFill/>
              </p:spPr>
              <p:txBody>
                <a:bodyPr wrap="square" lIns="0" tIns="0" rIns="0" bIns="0" rtlCol="0">
                  <a:spAutoFit/>
                </a:bodyPr>
                <a:lstStyle/>
                <a:p>
                  <a:pPr>
                    <a:lnSpc>
                      <a:spcPts val="1080"/>
                    </a:lnSpc>
                  </a:pPr>
                  <a:r>
                    <a:rPr lang="en-GB" sz="900" dirty="0">
                      <a:solidFill>
                        <a:srgbClr val="C00000"/>
                      </a:solidFill>
                      <a:effectLst/>
                      <a:latin typeface="Calibri Light" panose="020F0302020204030204" pitchFamily="34" charset="0"/>
                      <a:cs typeface="Calibri Light" panose="020F0302020204030204" pitchFamily="34" charset="0"/>
                    </a:rPr>
                    <a:t>Subspecialisation shapes the professional landscape in cardiovascular medicine</a:t>
                  </a:r>
                </a:p>
              </p:txBody>
            </p:sp>
            <p:sp>
              <p:nvSpPr>
                <p:cNvPr id="62" name="TextBox 61">
                  <a:extLst>
                    <a:ext uri="{FF2B5EF4-FFF2-40B4-BE49-F238E27FC236}">
                      <a16:creationId xmlns:a16="http://schemas.microsoft.com/office/drawing/2014/main" id="{9DF4830A-9820-5F1C-4EB2-F24DA2FD8B4B}"/>
                    </a:ext>
                  </a:extLst>
                </p:cNvPr>
                <p:cNvSpPr txBox="1"/>
                <p:nvPr/>
              </p:nvSpPr>
              <p:spPr>
                <a:xfrm>
                  <a:off x="6372200" y="768002"/>
                  <a:ext cx="2582783" cy="169277"/>
                </a:xfrm>
                <a:prstGeom prst="rect">
                  <a:avLst/>
                </a:prstGeom>
                <a:noFill/>
              </p:spPr>
              <p:txBody>
                <a:bodyPr wrap="square" lIns="0" tIns="0" rIns="0" bIns="0" rtlCol="0">
                  <a:spAutoFit/>
                </a:bodyPr>
                <a:lstStyle/>
                <a:p>
                  <a:r>
                    <a:rPr lang="en-GB" sz="1100" dirty="0">
                      <a:solidFill>
                        <a:srgbClr val="AE1022"/>
                      </a:solidFill>
                      <a:effectLst/>
                      <a:cs typeface="Calibri Light" panose="020F0302020204030204" pitchFamily="34" charset="0"/>
                    </a:rPr>
                    <a:t>SCENARIO 3</a:t>
                  </a:r>
                </a:p>
              </p:txBody>
            </p:sp>
          </p:grpSp>
        </p:grpSp>
        <p:pic>
          <p:nvPicPr>
            <p:cNvPr id="159" name="Picture 158">
              <a:extLst>
                <a:ext uri="{FF2B5EF4-FFF2-40B4-BE49-F238E27FC236}">
                  <a16:creationId xmlns:a16="http://schemas.microsoft.com/office/drawing/2014/main" id="{4D629ACC-1442-7319-71E7-0A19A6F93584}"/>
                </a:ext>
              </a:extLst>
            </p:cNvPr>
            <p:cNvPicPr>
              <a:picLocks noChangeAspect="1"/>
            </p:cNvPicPr>
            <p:nvPr/>
          </p:nvPicPr>
          <p:blipFill>
            <a:blip r:embed="rId7"/>
            <a:stretch>
              <a:fillRect/>
            </a:stretch>
          </p:blipFill>
          <p:spPr>
            <a:xfrm>
              <a:off x="6106450" y="877777"/>
              <a:ext cx="2021381" cy="252672"/>
            </a:xfrm>
            <a:prstGeom prst="rect">
              <a:avLst/>
            </a:prstGeom>
            <a:effectLst>
              <a:outerShdw blurRad="50800" dist="38100" dir="2700000" algn="tl" rotWithShape="0">
                <a:prstClr val="black">
                  <a:alpha val="40000"/>
                </a:prstClr>
              </a:outerShdw>
            </a:effectLst>
          </p:spPr>
        </p:pic>
      </p:grpSp>
      <p:grpSp>
        <p:nvGrpSpPr>
          <p:cNvPr id="166" name="Group 165">
            <a:extLst>
              <a:ext uri="{FF2B5EF4-FFF2-40B4-BE49-F238E27FC236}">
                <a16:creationId xmlns:a16="http://schemas.microsoft.com/office/drawing/2014/main" id="{76C3DB51-7C21-82B7-3365-F3E9FA2671C9}"/>
              </a:ext>
            </a:extLst>
          </p:cNvPr>
          <p:cNvGrpSpPr>
            <a:grpSpLocks noChangeAspect="1"/>
          </p:cNvGrpSpPr>
          <p:nvPr/>
        </p:nvGrpSpPr>
        <p:grpSpPr>
          <a:xfrm>
            <a:off x="371728" y="2740882"/>
            <a:ext cx="2636224" cy="2097430"/>
            <a:chOff x="216569" y="2726324"/>
            <a:chExt cx="2775076" cy="2207904"/>
          </a:xfrm>
        </p:grpSpPr>
        <p:grpSp>
          <p:nvGrpSpPr>
            <p:cNvPr id="152" name="Group 151">
              <a:extLst>
                <a:ext uri="{FF2B5EF4-FFF2-40B4-BE49-F238E27FC236}">
                  <a16:creationId xmlns:a16="http://schemas.microsoft.com/office/drawing/2014/main" id="{EEF1BB24-7520-3023-7864-792970D7295E}"/>
                </a:ext>
              </a:extLst>
            </p:cNvPr>
            <p:cNvGrpSpPr/>
            <p:nvPr/>
          </p:nvGrpSpPr>
          <p:grpSpPr>
            <a:xfrm>
              <a:off x="216569" y="2726324"/>
              <a:ext cx="2775076" cy="2207904"/>
              <a:chOff x="216569" y="2811950"/>
              <a:chExt cx="2775076" cy="2207904"/>
            </a:xfrm>
          </p:grpSpPr>
          <p:sp>
            <p:nvSpPr>
              <p:cNvPr id="146" name="Round Diagonal Corner of Rectangle 145">
                <a:extLst>
                  <a:ext uri="{FF2B5EF4-FFF2-40B4-BE49-F238E27FC236}">
                    <a16:creationId xmlns:a16="http://schemas.microsoft.com/office/drawing/2014/main" id="{855668C9-B844-746F-78E1-79B681E87871}"/>
                  </a:ext>
                </a:extLst>
              </p:cNvPr>
              <p:cNvSpPr/>
              <p:nvPr/>
            </p:nvSpPr>
            <p:spPr>
              <a:xfrm>
                <a:off x="219645" y="2811950"/>
                <a:ext cx="2772000" cy="2207904"/>
              </a:xfrm>
              <a:prstGeom prst="round2DiagRect">
                <a:avLst>
                  <a:gd name="adj1" fmla="val 5910"/>
                  <a:gd name="adj2" fmla="val 0"/>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07" name="Picture 106">
                <a:extLst>
                  <a:ext uri="{FF2B5EF4-FFF2-40B4-BE49-F238E27FC236}">
                    <a16:creationId xmlns:a16="http://schemas.microsoft.com/office/drawing/2014/main" id="{00D0346D-63AE-77E3-A5AB-ED645C457473}"/>
                  </a:ext>
                </a:extLst>
              </p:cNvPr>
              <p:cNvPicPr preferRelativeResize="0">
                <a:picLocks/>
              </p:cNvPicPr>
              <p:nvPr/>
            </p:nvPicPr>
            <p:blipFill>
              <a:blip r:embed="rId8"/>
              <a:srcRect/>
              <a:stretch/>
            </p:blipFill>
            <p:spPr>
              <a:xfrm>
                <a:off x="216569" y="3115359"/>
                <a:ext cx="2773998" cy="1299079"/>
              </a:xfrm>
              <a:prstGeom prst="rect">
                <a:avLst/>
              </a:prstGeom>
              <a:ln w="12700">
                <a:noFill/>
              </a:ln>
            </p:spPr>
          </p:pic>
          <p:sp>
            <p:nvSpPr>
              <p:cNvPr id="109" name="TextBox 108">
                <a:extLst>
                  <a:ext uri="{FF2B5EF4-FFF2-40B4-BE49-F238E27FC236}">
                    <a16:creationId xmlns:a16="http://schemas.microsoft.com/office/drawing/2014/main" id="{1D7D17ED-30EE-3812-8022-34F5FD56D031}"/>
                  </a:ext>
                </a:extLst>
              </p:cNvPr>
              <p:cNvSpPr txBox="1"/>
              <p:nvPr/>
            </p:nvSpPr>
            <p:spPr>
              <a:xfrm>
                <a:off x="396000" y="4500063"/>
                <a:ext cx="2448589" cy="499041"/>
              </a:xfrm>
              <a:prstGeom prst="rect">
                <a:avLst/>
              </a:prstGeom>
              <a:noFill/>
            </p:spPr>
            <p:txBody>
              <a:bodyPr wrap="square" lIns="0" tIns="0" rIns="0" bIns="0" rtlCol="0">
                <a:noAutofit/>
              </a:bodyPr>
              <a:lstStyle/>
              <a:p>
                <a:pPr>
                  <a:lnSpc>
                    <a:spcPts val="1120"/>
                  </a:lnSpc>
                </a:pPr>
                <a:r>
                  <a:rPr lang="en-GB" sz="900" dirty="0">
                    <a:solidFill>
                      <a:srgbClr val="C00000"/>
                    </a:solidFill>
                    <a:effectLst/>
                    <a:latin typeface="Calibri Light" panose="020F0302020204030204" pitchFamily="34" charset="0"/>
                    <a:cs typeface="Calibri Light" panose="020F0302020204030204" pitchFamily="34" charset="0"/>
                  </a:rPr>
                  <a:t>Digital tools, artificial intelligence and big data analytics play a prominent role in medicine and research</a:t>
                </a:r>
              </a:p>
            </p:txBody>
          </p:sp>
          <p:sp>
            <p:nvSpPr>
              <p:cNvPr id="110" name="TextBox 109">
                <a:extLst>
                  <a:ext uri="{FF2B5EF4-FFF2-40B4-BE49-F238E27FC236}">
                    <a16:creationId xmlns:a16="http://schemas.microsoft.com/office/drawing/2014/main" id="{55A88002-67D2-22FE-09E9-08C2BF8DB14F}"/>
                  </a:ext>
                </a:extLst>
              </p:cNvPr>
              <p:cNvSpPr txBox="1"/>
              <p:nvPr/>
            </p:nvSpPr>
            <p:spPr>
              <a:xfrm>
                <a:off x="396000" y="2920749"/>
                <a:ext cx="2582783" cy="169277"/>
              </a:xfrm>
              <a:prstGeom prst="rect">
                <a:avLst/>
              </a:prstGeom>
              <a:noFill/>
            </p:spPr>
            <p:txBody>
              <a:bodyPr wrap="square" lIns="0" tIns="0" rIns="0" bIns="0" rtlCol="0">
                <a:spAutoFit/>
              </a:bodyPr>
              <a:lstStyle/>
              <a:p>
                <a:r>
                  <a:rPr lang="en-GB" sz="1100" dirty="0">
                    <a:solidFill>
                      <a:srgbClr val="AE1022"/>
                    </a:solidFill>
                    <a:effectLst/>
                    <a:cs typeface="Calibri Light" panose="020F0302020204030204" pitchFamily="34" charset="0"/>
                  </a:rPr>
                  <a:t>SCENARIO 4</a:t>
                </a:r>
              </a:p>
            </p:txBody>
          </p:sp>
        </p:grpSp>
        <p:pic>
          <p:nvPicPr>
            <p:cNvPr id="160" name="Picture 159">
              <a:extLst>
                <a:ext uri="{FF2B5EF4-FFF2-40B4-BE49-F238E27FC236}">
                  <a16:creationId xmlns:a16="http://schemas.microsoft.com/office/drawing/2014/main" id="{3EC103AD-A192-B5A7-B620-38D51F899ADF}"/>
                </a:ext>
              </a:extLst>
            </p:cNvPr>
            <p:cNvPicPr>
              <a:picLocks noChangeAspect="1"/>
            </p:cNvPicPr>
            <p:nvPr/>
          </p:nvPicPr>
          <p:blipFill>
            <a:blip r:embed="rId9"/>
            <a:stretch>
              <a:fillRect/>
            </a:stretch>
          </p:blipFill>
          <p:spPr>
            <a:xfrm>
              <a:off x="218107" y="3022337"/>
              <a:ext cx="1160422" cy="252673"/>
            </a:xfrm>
            <a:prstGeom prst="rect">
              <a:avLst/>
            </a:prstGeom>
            <a:effectLst>
              <a:outerShdw blurRad="50800" dist="38100" dir="2700000" algn="tl" rotWithShape="0">
                <a:prstClr val="black">
                  <a:alpha val="40000"/>
                </a:prstClr>
              </a:outerShdw>
            </a:effectLst>
          </p:spPr>
        </p:pic>
      </p:grpSp>
      <p:grpSp>
        <p:nvGrpSpPr>
          <p:cNvPr id="167" name="Group 166">
            <a:extLst>
              <a:ext uri="{FF2B5EF4-FFF2-40B4-BE49-F238E27FC236}">
                <a16:creationId xmlns:a16="http://schemas.microsoft.com/office/drawing/2014/main" id="{9D861C82-03B0-0118-B769-D415FF538671}"/>
              </a:ext>
            </a:extLst>
          </p:cNvPr>
          <p:cNvGrpSpPr>
            <a:grpSpLocks noChangeAspect="1"/>
          </p:cNvGrpSpPr>
          <p:nvPr/>
        </p:nvGrpSpPr>
        <p:grpSpPr>
          <a:xfrm>
            <a:off x="3247224" y="2740882"/>
            <a:ext cx="2636224" cy="2097430"/>
            <a:chOff x="3155706" y="2726324"/>
            <a:chExt cx="2775077" cy="2207904"/>
          </a:xfrm>
        </p:grpSpPr>
        <p:grpSp>
          <p:nvGrpSpPr>
            <p:cNvPr id="151" name="Group 150">
              <a:extLst>
                <a:ext uri="{FF2B5EF4-FFF2-40B4-BE49-F238E27FC236}">
                  <a16:creationId xmlns:a16="http://schemas.microsoft.com/office/drawing/2014/main" id="{C7F57C09-3B5B-78B9-3DA1-82FE6D97089A}"/>
                </a:ext>
              </a:extLst>
            </p:cNvPr>
            <p:cNvGrpSpPr/>
            <p:nvPr/>
          </p:nvGrpSpPr>
          <p:grpSpPr>
            <a:xfrm>
              <a:off x="3157245" y="2726324"/>
              <a:ext cx="2773538" cy="2207904"/>
              <a:chOff x="3157245" y="2811950"/>
              <a:chExt cx="2773538" cy="2207904"/>
            </a:xfrm>
          </p:grpSpPr>
          <p:sp>
            <p:nvSpPr>
              <p:cNvPr id="148" name="Round Diagonal Corner of Rectangle 147">
                <a:extLst>
                  <a:ext uri="{FF2B5EF4-FFF2-40B4-BE49-F238E27FC236}">
                    <a16:creationId xmlns:a16="http://schemas.microsoft.com/office/drawing/2014/main" id="{9E52E81C-7DBC-65E4-449B-BFF2505A8863}"/>
                  </a:ext>
                </a:extLst>
              </p:cNvPr>
              <p:cNvSpPr/>
              <p:nvPr/>
            </p:nvSpPr>
            <p:spPr>
              <a:xfrm>
                <a:off x="3157245" y="2811950"/>
                <a:ext cx="2772000" cy="2207904"/>
              </a:xfrm>
              <a:prstGeom prst="round2DiagRect">
                <a:avLst>
                  <a:gd name="adj1" fmla="val 5910"/>
                  <a:gd name="adj2" fmla="val 0"/>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05" name="Picture 104">
                <a:extLst>
                  <a:ext uri="{FF2B5EF4-FFF2-40B4-BE49-F238E27FC236}">
                    <a16:creationId xmlns:a16="http://schemas.microsoft.com/office/drawing/2014/main" id="{1799A9D8-6D96-B006-D3B8-9A028DD7FD5B}"/>
                  </a:ext>
                </a:extLst>
              </p:cNvPr>
              <p:cNvPicPr>
                <a:picLocks noChangeAspect="1"/>
              </p:cNvPicPr>
              <p:nvPr/>
            </p:nvPicPr>
            <p:blipFill>
              <a:blip r:embed="rId10"/>
              <a:srcRect/>
              <a:stretch/>
            </p:blipFill>
            <p:spPr>
              <a:xfrm>
                <a:off x="3157245" y="3117997"/>
                <a:ext cx="2772000" cy="1296441"/>
              </a:xfrm>
              <a:prstGeom prst="rect">
                <a:avLst/>
              </a:prstGeom>
              <a:ln w="12700">
                <a:noFill/>
              </a:ln>
            </p:spPr>
          </p:pic>
          <p:sp>
            <p:nvSpPr>
              <p:cNvPr id="112" name="TextBox 111">
                <a:extLst>
                  <a:ext uri="{FF2B5EF4-FFF2-40B4-BE49-F238E27FC236}">
                    <a16:creationId xmlns:a16="http://schemas.microsoft.com/office/drawing/2014/main" id="{0EC63059-9CB7-F460-F981-AA48354F7489}"/>
                  </a:ext>
                </a:extLst>
              </p:cNvPr>
              <p:cNvSpPr txBox="1"/>
              <p:nvPr/>
            </p:nvSpPr>
            <p:spPr>
              <a:xfrm>
                <a:off x="3348000" y="4535803"/>
                <a:ext cx="2352635" cy="139471"/>
              </a:xfrm>
              <a:prstGeom prst="rect">
                <a:avLst/>
              </a:prstGeom>
              <a:noFill/>
            </p:spPr>
            <p:txBody>
              <a:bodyPr wrap="square" lIns="0" tIns="0" rIns="0" bIns="0" rtlCol="0">
                <a:spAutoFit/>
              </a:bodyPr>
              <a:lstStyle/>
              <a:p>
                <a:r>
                  <a:rPr lang="en-GB" sz="900" dirty="0">
                    <a:solidFill>
                      <a:srgbClr val="C00000"/>
                    </a:solidFill>
                    <a:effectLst/>
                    <a:latin typeface="Calibri Light" panose="020F0302020204030204" pitchFamily="34" charset="0"/>
                    <a:cs typeface="Calibri Light" panose="020F0302020204030204" pitchFamily="34" charset="0"/>
                  </a:rPr>
                  <a:t>The patient at the heart of all that we do</a:t>
                </a:r>
              </a:p>
            </p:txBody>
          </p:sp>
          <p:sp>
            <p:nvSpPr>
              <p:cNvPr id="113" name="TextBox 112">
                <a:extLst>
                  <a:ext uri="{FF2B5EF4-FFF2-40B4-BE49-F238E27FC236}">
                    <a16:creationId xmlns:a16="http://schemas.microsoft.com/office/drawing/2014/main" id="{0DB5C373-E25E-8E42-BF6B-92FEE37D4493}"/>
                  </a:ext>
                </a:extLst>
              </p:cNvPr>
              <p:cNvSpPr txBox="1"/>
              <p:nvPr/>
            </p:nvSpPr>
            <p:spPr>
              <a:xfrm>
                <a:off x="3348000" y="2895854"/>
                <a:ext cx="2582783" cy="169277"/>
              </a:xfrm>
              <a:prstGeom prst="rect">
                <a:avLst/>
              </a:prstGeom>
              <a:noFill/>
            </p:spPr>
            <p:txBody>
              <a:bodyPr wrap="square" lIns="0" tIns="0" rIns="0" bIns="0" rtlCol="0">
                <a:spAutoFit/>
              </a:bodyPr>
              <a:lstStyle/>
              <a:p>
                <a:r>
                  <a:rPr lang="en-GB" sz="1100" dirty="0">
                    <a:solidFill>
                      <a:srgbClr val="AE1022"/>
                    </a:solidFill>
                    <a:effectLst/>
                    <a:cs typeface="Calibri Light" panose="020F0302020204030204" pitchFamily="34" charset="0"/>
                  </a:rPr>
                  <a:t>SCENARIO 5</a:t>
                </a:r>
              </a:p>
            </p:txBody>
          </p:sp>
        </p:grpSp>
        <p:pic>
          <p:nvPicPr>
            <p:cNvPr id="161" name="Picture 160">
              <a:extLst>
                <a:ext uri="{FF2B5EF4-FFF2-40B4-BE49-F238E27FC236}">
                  <a16:creationId xmlns:a16="http://schemas.microsoft.com/office/drawing/2014/main" id="{5969BD19-B60F-59B6-AA01-D5656BDFF7E2}"/>
                </a:ext>
              </a:extLst>
            </p:cNvPr>
            <p:cNvPicPr>
              <a:picLocks noChangeAspect="1"/>
            </p:cNvPicPr>
            <p:nvPr/>
          </p:nvPicPr>
          <p:blipFill>
            <a:blip r:embed="rId11"/>
            <a:stretch>
              <a:fillRect/>
            </a:stretch>
          </p:blipFill>
          <p:spPr>
            <a:xfrm>
              <a:off x="3155706" y="3022337"/>
              <a:ext cx="2442502" cy="252673"/>
            </a:xfrm>
            <a:prstGeom prst="rect">
              <a:avLst/>
            </a:prstGeom>
            <a:effectLst>
              <a:outerShdw blurRad="50800" dist="38100" dir="2700000" algn="tl" rotWithShape="0">
                <a:prstClr val="black">
                  <a:alpha val="40000"/>
                </a:prstClr>
              </a:outerShdw>
            </a:effectLst>
          </p:spPr>
        </p:pic>
      </p:grpSp>
      <p:grpSp>
        <p:nvGrpSpPr>
          <p:cNvPr id="168" name="Group 167">
            <a:extLst>
              <a:ext uri="{FF2B5EF4-FFF2-40B4-BE49-F238E27FC236}">
                <a16:creationId xmlns:a16="http://schemas.microsoft.com/office/drawing/2014/main" id="{A87C4547-8108-9C26-8579-829F2012ADBC}"/>
              </a:ext>
            </a:extLst>
          </p:cNvPr>
          <p:cNvGrpSpPr>
            <a:grpSpLocks noChangeAspect="1"/>
          </p:cNvGrpSpPr>
          <p:nvPr/>
        </p:nvGrpSpPr>
        <p:grpSpPr>
          <a:xfrm>
            <a:off x="6077259" y="2740882"/>
            <a:ext cx="2773461" cy="2097430"/>
            <a:chOff x="6093306" y="2726324"/>
            <a:chExt cx="2919541" cy="2207904"/>
          </a:xfrm>
        </p:grpSpPr>
        <p:grpSp>
          <p:nvGrpSpPr>
            <p:cNvPr id="150" name="Group 149">
              <a:extLst>
                <a:ext uri="{FF2B5EF4-FFF2-40B4-BE49-F238E27FC236}">
                  <a16:creationId xmlns:a16="http://schemas.microsoft.com/office/drawing/2014/main" id="{8138A2C6-78D7-B67B-2400-8F7B18C0C3A9}"/>
                </a:ext>
              </a:extLst>
            </p:cNvPr>
            <p:cNvGrpSpPr/>
            <p:nvPr/>
          </p:nvGrpSpPr>
          <p:grpSpPr>
            <a:xfrm>
              <a:off x="6094843" y="2726324"/>
              <a:ext cx="2918004" cy="2207904"/>
              <a:chOff x="6094843" y="2811950"/>
              <a:chExt cx="2918004" cy="2207904"/>
            </a:xfrm>
          </p:grpSpPr>
          <p:sp>
            <p:nvSpPr>
              <p:cNvPr id="149" name="Round Diagonal Corner of Rectangle 148">
                <a:extLst>
                  <a:ext uri="{FF2B5EF4-FFF2-40B4-BE49-F238E27FC236}">
                    <a16:creationId xmlns:a16="http://schemas.microsoft.com/office/drawing/2014/main" id="{640D845D-6CFF-88BE-63B6-3716BFE09DCB}"/>
                  </a:ext>
                </a:extLst>
              </p:cNvPr>
              <p:cNvSpPr/>
              <p:nvPr/>
            </p:nvSpPr>
            <p:spPr>
              <a:xfrm>
                <a:off x="6094843" y="2811950"/>
                <a:ext cx="2918003" cy="2207904"/>
              </a:xfrm>
              <a:prstGeom prst="round2DiagRect">
                <a:avLst>
                  <a:gd name="adj1" fmla="val 5910"/>
                  <a:gd name="adj2" fmla="val 0"/>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103" name="Picture 102">
                <a:extLst>
                  <a:ext uri="{FF2B5EF4-FFF2-40B4-BE49-F238E27FC236}">
                    <a16:creationId xmlns:a16="http://schemas.microsoft.com/office/drawing/2014/main" id="{5D02730A-C57D-5933-21ED-B691D3513533}"/>
                  </a:ext>
                </a:extLst>
              </p:cNvPr>
              <p:cNvPicPr>
                <a:picLocks noChangeAspect="1"/>
              </p:cNvPicPr>
              <p:nvPr/>
            </p:nvPicPr>
            <p:blipFill>
              <a:blip r:embed="rId12"/>
              <a:srcRect/>
              <a:stretch/>
            </p:blipFill>
            <p:spPr>
              <a:xfrm>
                <a:off x="6094844" y="3115355"/>
                <a:ext cx="2918003" cy="1299084"/>
              </a:xfrm>
              <a:prstGeom prst="rect">
                <a:avLst/>
              </a:prstGeom>
              <a:ln w="12700">
                <a:noFill/>
              </a:ln>
            </p:spPr>
          </p:pic>
          <p:sp>
            <p:nvSpPr>
              <p:cNvPr id="115" name="TextBox 114">
                <a:extLst>
                  <a:ext uri="{FF2B5EF4-FFF2-40B4-BE49-F238E27FC236}">
                    <a16:creationId xmlns:a16="http://schemas.microsoft.com/office/drawing/2014/main" id="{1A9FB200-D9A2-1B62-07B0-BCFE34379E5B}"/>
                  </a:ext>
                </a:extLst>
              </p:cNvPr>
              <p:cNvSpPr txBox="1"/>
              <p:nvPr/>
            </p:nvSpPr>
            <p:spPr>
              <a:xfrm>
                <a:off x="6198847" y="4500064"/>
                <a:ext cx="2813999" cy="438666"/>
              </a:xfrm>
              <a:prstGeom prst="rect">
                <a:avLst/>
              </a:prstGeom>
              <a:noFill/>
            </p:spPr>
            <p:txBody>
              <a:bodyPr wrap="square" lIns="0" tIns="0" rIns="0" bIns="0" rtlCol="0">
                <a:spAutoFit/>
              </a:bodyPr>
              <a:lstStyle/>
              <a:p>
                <a:pPr>
                  <a:lnSpc>
                    <a:spcPts val="1140"/>
                  </a:lnSpc>
                </a:pPr>
                <a:r>
                  <a:rPr lang="en-GB" sz="850" spc="-10" dirty="0">
                    <a:solidFill>
                      <a:srgbClr val="C00000"/>
                    </a:solidFill>
                    <a:effectLst/>
                    <a:latin typeface="Calibri Light" panose="020F0302020204030204" pitchFamily="34" charset="0"/>
                    <a:cs typeface="Calibri Light" panose="020F0302020204030204" pitchFamily="34" charset="0"/>
                  </a:rPr>
                  <a:t>Evolving priorities and values include climate change and environmental sustainability, diversity and inclusivity, but also ethical conduct and freedom from bias and undue influence</a:t>
                </a:r>
              </a:p>
            </p:txBody>
          </p:sp>
          <p:sp>
            <p:nvSpPr>
              <p:cNvPr id="116" name="TextBox 115">
                <a:extLst>
                  <a:ext uri="{FF2B5EF4-FFF2-40B4-BE49-F238E27FC236}">
                    <a16:creationId xmlns:a16="http://schemas.microsoft.com/office/drawing/2014/main" id="{94190F6E-76BB-29B5-3B10-EC6D358B3ED7}"/>
                  </a:ext>
                </a:extLst>
              </p:cNvPr>
              <p:cNvSpPr txBox="1"/>
              <p:nvPr/>
            </p:nvSpPr>
            <p:spPr>
              <a:xfrm>
                <a:off x="6249818" y="2895854"/>
                <a:ext cx="2582783" cy="169277"/>
              </a:xfrm>
              <a:prstGeom prst="rect">
                <a:avLst/>
              </a:prstGeom>
              <a:noFill/>
            </p:spPr>
            <p:txBody>
              <a:bodyPr wrap="square" lIns="0" tIns="0" rIns="0" bIns="0" rtlCol="0">
                <a:spAutoFit/>
              </a:bodyPr>
              <a:lstStyle/>
              <a:p>
                <a:r>
                  <a:rPr lang="en-GB" sz="1100" dirty="0">
                    <a:solidFill>
                      <a:srgbClr val="AE1022"/>
                    </a:solidFill>
                    <a:effectLst/>
                    <a:cs typeface="Calibri Light" panose="020F0302020204030204" pitchFamily="34" charset="0"/>
                  </a:rPr>
                  <a:t>SCENARIO 6</a:t>
                </a:r>
              </a:p>
            </p:txBody>
          </p:sp>
        </p:grpSp>
        <p:pic>
          <p:nvPicPr>
            <p:cNvPr id="162" name="Picture 161">
              <a:extLst>
                <a:ext uri="{FF2B5EF4-FFF2-40B4-BE49-F238E27FC236}">
                  <a16:creationId xmlns:a16="http://schemas.microsoft.com/office/drawing/2014/main" id="{5993B98B-8065-DD58-7A20-2A3ED1640D1B}"/>
                </a:ext>
              </a:extLst>
            </p:cNvPr>
            <p:cNvPicPr>
              <a:picLocks noChangeAspect="1"/>
            </p:cNvPicPr>
            <p:nvPr/>
          </p:nvPicPr>
          <p:blipFill>
            <a:blip r:embed="rId13"/>
            <a:stretch>
              <a:fillRect/>
            </a:stretch>
          </p:blipFill>
          <p:spPr>
            <a:xfrm>
              <a:off x="6093306" y="3026792"/>
              <a:ext cx="1422453" cy="252673"/>
            </a:xfrm>
            <a:prstGeom prst="rect">
              <a:avLst/>
            </a:prstGeom>
            <a:effectLst>
              <a:outerShdw blurRad="50800" dist="38100" dir="2700000" algn="tl" rotWithShape="0">
                <a:prstClr val="black">
                  <a:alpha val="40000"/>
                </a:prstClr>
              </a:outerShdw>
            </a:effectLst>
          </p:spPr>
        </p:pic>
      </p:grpSp>
      <p:sp>
        <p:nvSpPr>
          <p:cNvPr id="2" name="TextBox 1">
            <a:extLst>
              <a:ext uri="{FF2B5EF4-FFF2-40B4-BE49-F238E27FC236}">
                <a16:creationId xmlns:a16="http://schemas.microsoft.com/office/drawing/2014/main" id="{41F4E50B-EA24-1221-01E4-3A811D41944E}"/>
              </a:ext>
            </a:extLst>
          </p:cNvPr>
          <p:cNvSpPr txBox="1"/>
          <p:nvPr/>
        </p:nvSpPr>
        <p:spPr>
          <a:xfrm>
            <a:off x="1403648" y="4948594"/>
            <a:ext cx="6336704" cy="215444"/>
          </a:xfrm>
          <a:prstGeom prst="rect">
            <a:avLst/>
          </a:prstGeom>
          <a:noFill/>
        </p:spPr>
        <p:txBody>
          <a:bodyPr wrap="square">
            <a:spAutoFit/>
          </a:bodyPr>
          <a:lstStyle/>
          <a:p>
            <a:r>
              <a:rPr lang="fr-FR" sz="800" dirty="0">
                <a:solidFill>
                  <a:schemeClr val="bg1"/>
                </a:solidFill>
                <a:effectLst/>
                <a:latin typeface="Calibri" panose="020F0502020204030204" pitchFamily="34" charset="0"/>
                <a:ea typeface="Calibri" panose="020F0502020204030204" pitchFamily="34" charset="0"/>
              </a:rPr>
              <a:t>©2023 </a:t>
            </a:r>
            <a:r>
              <a:rPr lang="fr-FR" sz="800" dirty="0" err="1">
                <a:solidFill>
                  <a:schemeClr val="bg1"/>
                </a:solidFill>
                <a:effectLst/>
                <a:latin typeface="Calibri" panose="020F0502020204030204" pitchFamily="34" charset="0"/>
                <a:ea typeface="Calibri" panose="020F0502020204030204" pitchFamily="34" charset="0"/>
              </a:rPr>
              <a:t>European</a:t>
            </a:r>
            <a:r>
              <a:rPr lang="fr-FR" sz="800" dirty="0">
                <a:solidFill>
                  <a:schemeClr val="bg1"/>
                </a:solidFill>
                <a:effectLst/>
                <a:latin typeface="Calibri" panose="020F0502020204030204" pitchFamily="34" charset="0"/>
                <a:ea typeface="Calibri" panose="020F0502020204030204" pitchFamily="34" charset="0"/>
              </a:rPr>
              <a:t> Society of Cardiology. </a:t>
            </a:r>
            <a:r>
              <a:rPr lang="en-US" sz="800" dirty="0">
                <a:solidFill>
                  <a:schemeClr val="bg1"/>
                </a:solidFill>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solidFill>
                <a:schemeClr val="bg1"/>
              </a:solidFill>
            </a:endParaRPr>
          </a:p>
        </p:txBody>
      </p:sp>
    </p:spTree>
    <p:extLst>
      <p:ext uri="{BB962C8B-B14F-4D97-AF65-F5344CB8AC3E}">
        <p14:creationId xmlns:p14="http://schemas.microsoft.com/office/powerpoint/2010/main" val="792137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8D201129-A063-4C40-AF51-B12B3D0A91CE}"/>
              </a:ext>
            </a:extLst>
          </p:cNvPr>
          <p:cNvSpPr txBox="1">
            <a:spLocks/>
          </p:cNvSpPr>
          <p:nvPr/>
        </p:nvSpPr>
        <p:spPr>
          <a:xfrm>
            <a:off x="540000" y="432000"/>
            <a:ext cx="7631757" cy="339520"/>
          </a:xfrm>
          <a:prstGeom prst="rect">
            <a:avLst/>
          </a:prstGeom>
        </p:spPr>
        <p:txBody>
          <a:bodyPr lIns="0" tIns="0" rIns="0" bIns="108000">
            <a:noAutofit/>
          </a:bodyPr>
          <a:lstStyle>
            <a:lvl1pPr marL="0" indent="0" algn="l" defTabSz="360000" rtl="0" eaLnBrk="1" latinLnBrk="0" hangingPunct="1">
              <a:lnSpc>
                <a:spcPts val="2500"/>
              </a:lnSpc>
              <a:spcBef>
                <a:spcPts val="0"/>
              </a:spcBef>
              <a:buClr>
                <a:srgbClr val="C00000"/>
              </a:buClr>
              <a:buFont typeface="Arial" panose="020B0604020202020204" pitchFamily="34" charset="0"/>
              <a:buNone/>
              <a:defRPr lang="en-US" sz="2600" b="0" i="0" kern="1200">
                <a:solidFill>
                  <a:schemeClr val="accent1"/>
                </a:solidFill>
                <a:latin typeface="+mn-lt"/>
                <a:ea typeface="+mn-ea"/>
                <a:cs typeface="Verdana"/>
              </a:defRPr>
            </a:lvl1pPr>
            <a:lvl2pPr marL="266700" indent="0" algn="l" defTabSz="360000" rtl="0" eaLnBrk="1" latinLnBrk="0" hangingPunct="1">
              <a:spcBef>
                <a:spcPct val="20000"/>
              </a:spcBef>
              <a:buClr>
                <a:srgbClr val="C00000"/>
              </a:buClr>
              <a:buFont typeface="Arial" panose="020B0604020202020204" pitchFamily="34" charset="0"/>
              <a:buNone/>
              <a:defRPr lang="en-US" sz="2000" b="0" i="0" kern="1200">
                <a:solidFill>
                  <a:schemeClr val="tx1"/>
                </a:solidFill>
                <a:latin typeface="+mn-lt"/>
                <a:ea typeface="+mn-ea"/>
                <a:cs typeface="Verdana"/>
              </a:defRPr>
            </a:lvl2pPr>
            <a:lvl3pPr marL="531812"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3pPr>
            <a:lvl4pPr marL="809625"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4pPr>
            <a:lvl5pPr marL="1076325" indent="0" algn="l" defTabSz="360000" rtl="0" eaLnBrk="1" latinLnBrk="0" hangingPunct="1">
              <a:spcBef>
                <a:spcPct val="20000"/>
              </a:spcBef>
              <a:buClr>
                <a:srgbClr val="C00000"/>
              </a:buClr>
              <a:buFont typeface="Arial" panose="020B0604020202020204" pitchFamily="34" charset="0"/>
              <a:buNone/>
              <a:defRPr lang="en-US" sz="1800" b="0" i="0" kern="1200">
                <a:solidFill>
                  <a:schemeClr val="tx1"/>
                </a:solidFill>
                <a:latin typeface="+mn-lt"/>
                <a:ea typeface="+mn-ea"/>
                <a:cs typeface="Verdana"/>
              </a:defRPr>
            </a:lvl5pPr>
            <a:lvl6pPr marL="1981200" indent="0" algn="l" defTabSz="914400" rtl="0" eaLnBrk="1" latinLnBrk="0" hangingPunct="1">
              <a:spcBef>
                <a:spcPct val="20000"/>
              </a:spcBef>
              <a:buClr>
                <a:srgbClr val="C00000"/>
              </a:buClr>
              <a:buFont typeface="Arial" panose="020B0604020202020204" pitchFamily="34" charset="0"/>
              <a:buNone/>
              <a:defRPr lang="en-US" sz="1400" kern="1200" dirty="0" smtClean="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en-US" sz="1400" kern="1200" dirty="0" smtClean="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AE1022"/>
                </a:solidFill>
              </a:rPr>
              <a:t>The ESC Strategic Plan 2023-2028</a:t>
            </a:r>
          </a:p>
        </p:txBody>
      </p:sp>
      <p:grpSp>
        <p:nvGrpSpPr>
          <p:cNvPr id="16" name="Group 15">
            <a:extLst>
              <a:ext uri="{FF2B5EF4-FFF2-40B4-BE49-F238E27FC236}">
                <a16:creationId xmlns:a16="http://schemas.microsoft.com/office/drawing/2014/main" id="{3F41B620-57BE-33DF-A03F-9BCA8BAD9966}"/>
              </a:ext>
            </a:extLst>
          </p:cNvPr>
          <p:cNvGrpSpPr>
            <a:grpSpLocks/>
          </p:cNvGrpSpPr>
          <p:nvPr/>
        </p:nvGrpSpPr>
        <p:grpSpPr bwMode="auto">
          <a:xfrm>
            <a:off x="540000" y="771525"/>
            <a:ext cx="8053932" cy="71438"/>
            <a:chOff x="-1758914" y="723563"/>
            <a:chExt cx="8055149" cy="72000"/>
          </a:xfrm>
        </p:grpSpPr>
        <p:cxnSp>
          <p:nvCxnSpPr>
            <p:cNvPr id="17" name="Connecteur droit 3">
              <a:extLst>
                <a:ext uri="{FF2B5EF4-FFF2-40B4-BE49-F238E27FC236}">
                  <a16:creationId xmlns:a16="http://schemas.microsoft.com/office/drawing/2014/main" id="{565BE1DD-04A4-C8E5-8C32-CE8291F97892}"/>
                </a:ext>
              </a:extLst>
            </p:cNvPr>
            <p:cNvCxnSpPr>
              <a:cxnSpLocks/>
            </p:cNvCxnSpPr>
            <p:nvPr/>
          </p:nvCxnSpPr>
          <p:spPr>
            <a:xfrm>
              <a:off x="-1758914" y="759563"/>
              <a:ext cx="7987021"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D443EB4-7AE3-909C-76EA-E52C0E031682}"/>
                </a:ext>
              </a:extLst>
            </p:cNvPr>
            <p:cNvSpPr/>
            <p:nvPr/>
          </p:nvSpPr>
          <p:spPr>
            <a:xfrm>
              <a:off x="6224787" y="723563"/>
              <a:ext cx="71448" cy="72000"/>
            </a:xfrm>
            <a:prstGeom prst="ellipse">
              <a:avLst/>
            </a:prstGeom>
            <a:solidFill>
              <a:srgbClr val="AE1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grpSp>
      <p:pic>
        <p:nvPicPr>
          <p:cNvPr id="19" name="Picture 18">
            <a:extLst>
              <a:ext uri="{FF2B5EF4-FFF2-40B4-BE49-F238E27FC236}">
                <a16:creationId xmlns:a16="http://schemas.microsoft.com/office/drawing/2014/main" id="{34A6F7A6-A5FA-F63F-9D11-CCE87FD4F263}"/>
              </a:ext>
            </a:extLst>
          </p:cNvPr>
          <p:cNvPicPr>
            <a:picLocks noChangeAspect="1"/>
          </p:cNvPicPr>
          <p:nvPr/>
        </p:nvPicPr>
        <p:blipFill>
          <a:blip r:embed="rId2"/>
          <a:srcRect/>
          <a:stretch/>
        </p:blipFill>
        <p:spPr>
          <a:xfrm>
            <a:off x="540000" y="986400"/>
            <a:ext cx="3474150" cy="3851533"/>
          </a:xfrm>
          <a:prstGeom prst="rect">
            <a:avLst/>
          </a:prstGeom>
        </p:spPr>
      </p:pic>
      <p:sp>
        <p:nvSpPr>
          <p:cNvPr id="21" name="Rounded Rectangle 20">
            <a:extLst>
              <a:ext uri="{FF2B5EF4-FFF2-40B4-BE49-F238E27FC236}">
                <a16:creationId xmlns:a16="http://schemas.microsoft.com/office/drawing/2014/main" id="{B9FE151D-979B-B737-3254-97A389666799}"/>
              </a:ext>
            </a:extLst>
          </p:cNvPr>
          <p:cNvSpPr/>
          <p:nvPr/>
        </p:nvSpPr>
        <p:spPr>
          <a:xfrm>
            <a:off x="4355404" y="1131589"/>
            <a:ext cx="4202807" cy="3384355"/>
          </a:xfrm>
          <a:prstGeom prst="roundRect">
            <a:avLst>
              <a:gd name="adj" fmla="val 57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22" name="Picture 21">
            <a:extLst>
              <a:ext uri="{FF2B5EF4-FFF2-40B4-BE49-F238E27FC236}">
                <a16:creationId xmlns:a16="http://schemas.microsoft.com/office/drawing/2014/main" id="{C25C39BB-3BFD-AA13-293A-48CFB864D115}"/>
              </a:ext>
            </a:extLst>
          </p:cNvPr>
          <p:cNvPicPr>
            <a:picLocks noChangeAspect="1"/>
          </p:cNvPicPr>
          <p:nvPr/>
        </p:nvPicPr>
        <p:blipFill>
          <a:blip r:embed="rId3"/>
          <a:stretch>
            <a:fillRect/>
          </a:stretch>
        </p:blipFill>
        <p:spPr>
          <a:xfrm>
            <a:off x="4841988" y="1341745"/>
            <a:ext cx="2173138" cy="205741"/>
          </a:xfrm>
          <a:prstGeom prst="rect">
            <a:avLst/>
          </a:prstGeom>
        </p:spPr>
      </p:pic>
      <p:sp>
        <p:nvSpPr>
          <p:cNvPr id="23" name="TextBox 22">
            <a:extLst>
              <a:ext uri="{FF2B5EF4-FFF2-40B4-BE49-F238E27FC236}">
                <a16:creationId xmlns:a16="http://schemas.microsoft.com/office/drawing/2014/main" id="{4BAC4FDB-D155-71B0-EA86-923C71AEDBE8}"/>
              </a:ext>
            </a:extLst>
          </p:cNvPr>
          <p:cNvSpPr txBox="1"/>
          <p:nvPr/>
        </p:nvSpPr>
        <p:spPr>
          <a:xfrm>
            <a:off x="4841988" y="1693304"/>
            <a:ext cx="3499327" cy="2636940"/>
          </a:xfrm>
          <a:prstGeom prst="rect">
            <a:avLst/>
          </a:prstGeom>
          <a:noFill/>
        </p:spPr>
        <p:txBody>
          <a:bodyPr wrap="square" lIns="0" tIns="0" rIns="0" bIns="0" rtlCol="0">
            <a:spAutoFit/>
          </a:bodyPr>
          <a:lstStyle/>
          <a:p>
            <a:pPr>
              <a:lnSpc>
                <a:spcPts val="1120"/>
              </a:lnSpc>
              <a:spcAft>
                <a:spcPts val="600"/>
              </a:spcAft>
            </a:pPr>
            <a:r>
              <a:rPr lang="en-GB" sz="900" b="1" dirty="0">
                <a:solidFill>
                  <a:schemeClr val="tx1">
                    <a:lumMod val="65000"/>
                    <a:lumOff val="35000"/>
                  </a:schemeClr>
                </a:solidFill>
                <a:effectLst/>
              </a:rPr>
              <a:t>A Welcoming Society with Fair and Transparent Governance: </a:t>
            </a:r>
            <a:r>
              <a:rPr lang="en-GB" sz="900" dirty="0">
                <a:solidFill>
                  <a:schemeClr val="tx1">
                    <a:lumMod val="65000"/>
                    <a:lumOff val="35000"/>
                  </a:schemeClr>
                </a:solidFill>
                <a:effectLst/>
              </a:rPr>
              <a:t>Nurture inclusivity, diversity and clear structures for collective decision-making</a:t>
            </a:r>
          </a:p>
          <a:p>
            <a:pPr>
              <a:lnSpc>
                <a:spcPts val="1120"/>
              </a:lnSpc>
              <a:spcAft>
                <a:spcPts val="600"/>
              </a:spcAft>
            </a:pPr>
            <a:r>
              <a:rPr lang="en-GB" sz="900" b="1" dirty="0">
                <a:solidFill>
                  <a:schemeClr val="tx1">
                    <a:lumMod val="65000"/>
                    <a:lumOff val="35000"/>
                  </a:schemeClr>
                </a:solidFill>
                <a:effectLst/>
              </a:rPr>
              <a:t>Trusted Knowledge Effectively Delivered: </a:t>
            </a:r>
            <a:r>
              <a:rPr lang="en-GB" sz="900" dirty="0">
                <a:solidFill>
                  <a:schemeClr val="tx1">
                    <a:lumMod val="65000"/>
                    <a:lumOff val="35000"/>
                  </a:schemeClr>
                </a:solidFill>
                <a:effectLst/>
              </a:rPr>
              <a:t>Provision of robust and unbiased, validated information in creative formats via communication channels adapted to the needs and preferences of a global audience</a:t>
            </a:r>
          </a:p>
          <a:p>
            <a:pPr>
              <a:lnSpc>
                <a:spcPts val="1120"/>
              </a:lnSpc>
              <a:spcAft>
                <a:spcPts val="600"/>
              </a:spcAft>
            </a:pPr>
            <a:r>
              <a:rPr lang="en-GB" sz="900" b="1" dirty="0">
                <a:solidFill>
                  <a:schemeClr val="tx1">
                    <a:lumMod val="65000"/>
                    <a:lumOff val="35000"/>
                  </a:schemeClr>
                </a:solidFill>
                <a:effectLst/>
              </a:rPr>
              <a:t>A Membership Experience Rich in Rewards and Benefits: </a:t>
            </a:r>
            <a:r>
              <a:rPr lang="en-GB" sz="900" dirty="0">
                <a:solidFill>
                  <a:schemeClr val="tx1">
                    <a:lumMod val="65000"/>
                    <a:lumOff val="35000"/>
                  </a:schemeClr>
                </a:solidFill>
                <a:effectLst/>
              </a:rPr>
              <a:t>Continue to build a strong community with valued year-round membership benefits for cardiovascular healthcare professionals in ESC National Cardiac Societies and across the world</a:t>
            </a:r>
          </a:p>
          <a:p>
            <a:pPr>
              <a:lnSpc>
                <a:spcPts val="1120"/>
              </a:lnSpc>
              <a:spcAft>
                <a:spcPts val="600"/>
              </a:spcAft>
            </a:pPr>
            <a:r>
              <a:rPr lang="en-GB" sz="900" b="1" dirty="0">
                <a:solidFill>
                  <a:schemeClr val="tx1">
                    <a:lumMod val="65000"/>
                    <a:lumOff val="35000"/>
                  </a:schemeClr>
                </a:solidFill>
                <a:effectLst/>
              </a:rPr>
              <a:t>A Focus on Person-Centred Healthcare: </a:t>
            </a:r>
            <a:r>
              <a:rPr lang="en-GB" sz="900" dirty="0">
                <a:solidFill>
                  <a:schemeClr val="tx1">
                    <a:lumMod val="65000"/>
                    <a:lumOff val="35000"/>
                  </a:schemeClr>
                </a:solidFill>
                <a:effectLst/>
              </a:rPr>
              <a:t>Emphasise the patient perspective in research, training and education, as well as guidelines and scientific documents</a:t>
            </a:r>
          </a:p>
          <a:p>
            <a:pPr>
              <a:lnSpc>
                <a:spcPts val="1120"/>
              </a:lnSpc>
              <a:spcAft>
                <a:spcPts val="600"/>
              </a:spcAft>
            </a:pPr>
            <a:r>
              <a:rPr lang="en-GB" sz="900" b="1" dirty="0">
                <a:solidFill>
                  <a:schemeClr val="tx1">
                    <a:lumMod val="65000"/>
                    <a:lumOff val="35000"/>
                  </a:schemeClr>
                </a:solidFill>
                <a:effectLst/>
              </a:rPr>
              <a:t>High Quality Data and Research: </a:t>
            </a:r>
            <a:r>
              <a:rPr lang="en-GB" sz="900" dirty="0">
                <a:solidFill>
                  <a:schemeClr val="tx1">
                    <a:lumMod val="65000"/>
                    <a:lumOff val="35000"/>
                  </a:schemeClr>
                </a:solidFill>
                <a:effectLst/>
              </a:rPr>
              <a:t>Support of collaborative research and active contributions to high quality data collection</a:t>
            </a:r>
          </a:p>
          <a:p>
            <a:pPr>
              <a:lnSpc>
                <a:spcPts val="1120"/>
              </a:lnSpc>
              <a:spcAft>
                <a:spcPts val="600"/>
              </a:spcAft>
            </a:pPr>
            <a:r>
              <a:rPr lang="en-GB" sz="900" b="1" dirty="0">
                <a:solidFill>
                  <a:schemeClr val="tx1">
                    <a:lumMod val="65000"/>
                    <a:lumOff val="35000"/>
                  </a:schemeClr>
                </a:solidFill>
                <a:effectLst/>
              </a:rPr>
              <a:t>Environmental Sustainability: </a:t>
            </a:r>
            <a:r>
              <a:rPr lang="en-GB" sz="900" dirty="0">
                <a:solidFill>
                  <a:schemeClr val="tx1">
                    <a:lumMod val="65000"/>
                    <a:lumOff val="35000"/>
                  </a:schemeClr>
                </a:solidFill>
                <a:effectLst/>
              </a:rPr>
              <a:t>Mindfulness of the environmental footprint and active pursuit of environmental sustainability across all ESC activities</a:t>
            </a:r>
          </a:p>
        </p:txBody>
      </p:sp>
      <p:pic>
        <p:nvPicPr>
          <p:cNvPr id="24" name="Picture 23">
            <a:extLst>
              <a:ext uri="{FF2B5EF4-FFF2-40B4-BE49-F238E27FC236}">
                <a16:creationId xmlns:a16="http://schemas.microsoft.com/office/drawing/2014/main" id="{BCAE161A-71DC-3DC9-7B94-A3094291A136}"/>
              </a:ext>
            </a:extLst>
          </p:cNvPr>
          <p:cNvPicPr>
            <a:picLocks noChangeAspect="1"/>
          </p:cNvPicPr>
          <p:nvPr/>
        </p:nvPicPr>
        <p:blipFill>
          <a:blip r:embed="rId4"/>
          <a:stretch>
            <a:fillRect/>
          </a:stretch>
        </p:blipFill>
        <p:spPr>
          <a:xfrm>
            <a:off x="4499992" y="1707654"/>
            <a:ext cx="233172" cy="233172"/>
          </a:xfrm>
          <a:prstGeom prst="rect">
            <a:avLst/>
          </a:prstGeom>
        </p:spPr>
      </p:pic>
      <p:pic>
        <p:nvPicPr>
          <p:cNvPr id="25" name="Picture 24">
            <a:extLst>
              <a:ext uri="{FF2B5EF4-FFF2-40B4-BE49-F238E27FC236}">
                <a16:creationId xmlns:a16="http://schemas.microsoft.com/office/drawing/2014/main" id="{5C2DCF9A-FCC2-B328-6A6F-94000CF07F65}"/>
              </a:ext>
            </a:extLst>
          </p:cNvPr>
          <p:cNvPicPr>
            <a:picLocks noChangeAspect="1"/>
          </p:cNvPicPr>
          <p:nvPr/>
        </p:nvPicPr>
        <p:blipFill>
          <a:blip r:embed="rId5"/>
          <a:stretch>
            <a:fillRect/>
          </a:stretch>
        </p:blipFill>
        <p:spPr>
          <a:xfrm>
            <a:off x="4499992" y="2067694"/>
            <a:ext cx="233172" cy="233172"/>
          </a:xfrm>
          <a:prstGeom prst="rect">
            <a:avLst/>
          </a:prstGeom>
        </p:spPr>
      </p:pic>
      <p:pic>
        <p:nvPicPr>
          <p:cNvPr id="26" name="Picture 25">
            <a:extLst>
              <a:ext uri="{FF2B5EF4-FFF2-40B4-BE49-F238E27FC236}">
                <a16:creationId xmlns:a16="http://schemas.microsoft.com/office/drawing/2014/main" id="{834919A8-0006-8DFE-DE86-E589E037A0A4}"/>
              </a:ext>
            </a:extLst>
          </p:cNvPr>
          <p:cNvPicPr>
            <a:picLocks noChangeAspect="1"/>
          </p:cNvPicPr>
          <p:nvPr/>
        </p:nvPicPr>
        <p:blipFill>
          <a:blip r:embed="rId6"/>
          <a:stretch>
            <a:fillRect/>
          </a:stretch>
        </p:blipFill>
        <p:spPr>
          <a:xfrm>
            <a:off x="4499992" y="2562102"/>
            <a:ext cx="233172" cy="233172"/>
          </a:xfrm>
          <a:prstGeom prst="rect">
            <a:avLst/>
          </a:prstGeom>
        </p:spPr>
      </p:pic>
      <p:pic>
        <p:nvPicPr>
          <p:cNvPr id="27" name="Picture 26">
            <a:extLst>
              <a:ext uri="{FF2B5EF4-FFF2-40B4-BE49-F238E27FC236}">
                <a16:creationId xmlns:a16="http://schemas.microsoft.com/office/drawing/2014/main" id="{80E19843-1751-049B-2479-E60C32D89B3E}"/>
              </a:ext>
            </a:extLst>
          </p:cNvPr>
          <p:cNvPicPr>
            <a:picLocks noChangeAspect="1"/>
          </p:cNvPicPr>
          <p:nvPr/>
        </p:nvPicPr>
        <p:blipFill>
          <a:blip r:embed="rId7"/>
          <a:stretch>
            <a:fillRect/>
          </a:stretch>
        </p:blipFill>
        <p:spPr>
          <a:xfrm>
            <a:off x="4499992" y="3210281"/>
            <a:ext cx="233172" cy="233172"/>
          </a:xfrm>
          <a:prstGeom prst="rect">
            <a:avLst/>
          </a:prstGeom>
        </p:spPr>
      </p:pic>
      <p:pic>
        <p:nvPicPr>
          <p:cNvPr id="28" name="Picture 27">
            <a:extLst>
              <a:ext uri="{FF2B5EF4-FFF2-40B4-BE49-F238E27FC236}">
                <a16:creationId xmlns:a16="http://schemas.microsoft.com/office/drawing/2014/main" id="{086DDDD2-1C2D-DE6E-8610-836A59A9B099}"/>
              </a:ext>
            </a:extLst>
          </p:cNvPr>
          <p:cNvPicPr>
            <a:picLocks noChangeAspect="1"/>
          </p:cNvPicPr>
          <p:nvPr/>
        </p:nvPicPr>
        <p:blipFill>
          <a:blip r:embed="rId8"/>
          <a:stretch>
            <a:fillRect/>
          </a:stretch>
        </p:blipFill>
        <p:spPr>
          <a:xfrm>
            <a:off x="4499992" y="3689285"/>
            <a:ext cx="233172" cy="233172"/>
          </a:xfrm>
          <a:prstGeom prst="rect">
            <a:avLst/>
          </a:prstGeom>
        </p:spPr>
      </p:pic>
      <p:pic>
        <p:nvPicPr>
          <p:cNvPr id="29" name="Picture 28">
            <a:extLst>
              <a:ext uri="{FF2B5EF4-FFF2-40B4-BE49-F238E27FC236}">
                <a16:creationId xmlns:a16="http://schemas.microsoft.com/office/drawing/2014/main" id="{3001BDC3-1569-FC25-4E6B-50354978FFFC}"/>
              </a:ext>
            </a:extLst>
          </p:cNvPr>
          <p:cNvPicPr>
            <a:picLocks noChangeAspect="1"/>
          </p:cNvPicPr>
          <p:nvPr/>
        </p:nvPicPr>
        <p:blipFill>
          <a:blip r:embed="rId9"/>
          <a:stretch>
            <a:fillRect/>
          </a:stretch>
        </p:blipFill>
        <p:spPr>
          <a:xfrm>
            <a:off x="4499992" y="4051703"/>
            <a:ext cx="233172" cy="233172"/>
          </a:xfrm>
          <a:prstGeom prst="rect">
            <a:avLst/>
          </a:prstGeom>
        </p:spPr>
      </p:pic>
      <p:sp>
        <p:nvSpPr>
          <p:cNvPr id="2" name="TextBox 1">
            <a:extLst>
              <a:ext uri="{FF2B5EF4-FFF2-40B4-BE49-F238E27FC236}">
                <a16:creationId xmlns:a16="http://schemas.microsoft.com/office/drawing/2014/main" id="{88F436D2-811E-EDF6-7486-AC9DFBB7BF22}"/>
              </a:ext>
            </a:extLst>
          </p:cNvPr>
          <p:cNvSpPr txBox="1"/>
          <p:nvPr/>
        </p:nvSpPr>
        <p:spPr>
          <a:xfrm>
            <a:off x="1403648" y="4948594"/>
            <a:ext cx="6336704" cy="215444"/>
          </a:xfrm>
          <a:prstGeom prst="rect">
            <a:avLst/>
          </a:prstGeom>
          <a:noFill/>
        </p:spPr>
        <p:txBody>
          <a:bodyPr wrap="square">
            <a:spAutoFit/>
          </a:bodyPr>
          <a:lstStyle/>
          <a:p>
            <a:r>
              <a:rPr lang="fr-FR" sz="800" dirty="0">
                <a:effectLst/>
                <a:latin typeface="Calibri" panose="020F0502020204030204" pitchFamily="34" charset="0"/>
                <a:ea typeface="Calibri" panose="020F0502020204030204" pitchFamily="34" charset="0"/>
              </a:rPr>
              <a:t>©2023 </a:t>
            </a:r>
            <a:r>
              <a:rPr lang="fr-FR" sz="800" dirty="0" err="1">
                <a:effectLst/>
                <a:latin typeface="Calibri" panose="020F0502020204030204" pitchFamily="34" charset="0"/>
                <a:ea typeface="Calibri" panose="020F0502020204030204" pitchFamily="34" charset="0"/>
              </a:rPr>
              <a:t>European</a:t>
            </a:r>
            <a:r>
              <a:rPr lang="fr-FR" sz="800" dirty="0">
                <a:effectLst/>
                <a:latin typeface="Calibri" panose="020F0502020204030204" pitchFamily="34" charset="0"/>
                <a:ea typeface="Calibri" panose="020F0502020204030204" pitchFamily="34" charset="0"/>
              </a:rPr>
              <a:t> Society of Cardiology. </a:t>
            </a:r>
            <a:r>
              <a:rPr lang="en-US" sz="800" dirty="0">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p>
        </p:txBody>
      </p:sp>
    </p:spTree>
    <p:extLst>
      <p:ext uri="{BB962C8B-B14F-4D97-AF65-F5344CB8AC3E}">
        <p14:creationId xmlns:p14="http://schemas.microsoft.com/office/powerpoint/2010/main" val="3646057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B0BFFB9B-B0B3-B5F1-4FB9-DFCADE4A3A75}"/>
              </a:ext>
            </a:extLst>
          </p:cNvPr>
          <p:cNvGrpSpPr>
            <a:grpSpLocks noChangeAspect="1"/>
          </p:cNvGrpSpPr>
          <p:nvPr/>
        </p:nvGrpSpPr>
        <p:grpSpPr>
          <a:xfrm>
            <a:off x="390519" y="540000"/>
            <a:ext cx="3605418" cy="4032448"/>
            <a:chOff x="390519" y="483518"/>
            <a:chExt cx="3605418" cy="4032448"/>
          </a:xfrm>
        </p:grpSpPr>
        <p:sp>
          <p:nvSpPr>
            <p:cNvPr id="71" name="Round Diagonal Corner of Rectangle 70">
              <a:extLst>
                <a:ext uri="{FF2B5EF4-FFF2-40B4-BE49-F238E27FC236}">
                  <a16:creationId xmlns:a16="http://schemas.microsoft.com/office/drawing/2014/main" id="{5A5AF5A0-3BCC-55AA-6BD1-4705296C4A44}"/>
                </a:ext>
              </a:extLst>
            </p:cNvPr>
            <p:cNvSpPr/>
            <p:nvPr/>
          </p:nvSpPr>
          <p:spPr>
            <a:xfrm flipH="1">
              <a:off x="390522" y="483518"/>
              <a:ext cx="3605415" cy="4032448"/>
            </a:xfrm>
            <a:prstGeom prst="round2DiagRect">
              <a:avLst/>
            </a:prstGeom>
            <a:solidFill>
              <a:srgbClr val="AE1022"/>
            </a:solidFill>
            <a:ln w="3175">
              <a:solidFill>
                <a:srgbClr val="AE1022"/>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0" name="Round Diagonal Corner of Rectangle 79">
              <a:extLst>
                <a:ext uri="{FF2B5EF4-FFF2-40B4-BE49-F238E27FC236}">
                  <a16:creationId xmlns:a16="http://schemas.microsoft.com/office/drawing/2014/main" id="{0BD0A755-22AB-D16B-FD70-65B7EECAC79A}"/>
                </a:ext>
              </a:extLst>
            </p:cNvPr>
            <p:cNvSpPr/>
            <p:nvPr/>
          </p:nvSpPr>
          <p:spPr>
            <a:xfrm flipH="1">
              <a:off x="390519" y="1275606"/>
              <a:ext cx="3605415" cy="3240360"/>
            </a:xfrm>
            <a:prstGeom prst="round2DiagRect">
              <a:avLst/>
            </a:prstGeom>
            <a:solidFill>
              <a:schemeClr val="bg1"/>
            </a:solidFill>
            <a:ln w="3175">
              <a:solidFill>
                <a:srgbClr val="AE1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pic>
          <p:nvPicPr>
            <p:cNvPr id="7" name="Picture 6">
              <a:extLst>
                <a:ext uri="{FF2B5EF4-FFF2-40B4-BE49-F238E27FC236}">
                  <a16:creationId xmlns:a16="http://schemas.microsoft.com/office/drawing/2014/main" id="{8635BCF9-FED2-DF82-815C-E5B4BEB116A8}"/>
                </a:ext>
              </a:extLst>
            </p:cNvPr>
            <p:cNvPicPr>
              <a:picLocks noChangeAspect="1"/>
            </p:cNvPicPr>
            <p:nvPr/>
          </p:nvPicPr>
          <p:blipFill>
            <a:blip r:embed="rId2"/>
            <a:stretch>
              <a:fillRect/>
            </a:stretch>
          </p:blipFill>
          <p:spPr>
            <a:xfrm>
              <a:off x="3268562" y="647684"/>
              <a:ext cx="494388" cy="494388"/>
            </a:xfrm>
            <a:prstGeom prst="rect">
              <a:avLst/>
            </a:prstGeom>
            <a:ln>
              <a:noFill/>
            </a:ln>
            <a:effectLst>
              <a:outerShdw blurRad="50800" dist="38100" dir="2700000" algn="tl" rotWithShape="0">
                <a:prstClr val="black">
                  <a:alpha val="40000"/>
                </a:prstClr>
              </a:outerShdw>
            </a:effectLst>
          </p:spPr>
        </p:pic>
        <p:sp>
          <p:nvSpPr>
            <p:cNvPr id="6" name="Text Placeholder 1">
              <a:extLst>
                <a:ext uri="{FF2B5EF4-FFF2-40B4-BE49-F238E27FC236}">
                  <a16:creationId xmlns:a16="http://schemas.microsoft.com/office/drawing/2014/main" id="{35FD4CD0-65B2-8209-C2E6-FD903CB840A5}"/>
                </a:ext>
              </a:extLst>
            </p:cNvPr>
            <p:cNvSpPr txBox="1">
              <a:spLocks/>
            </p:cNvSpPr>
            <p:nvPr/>
          </p:nvSpPr>
          <p:spPr>
            <a:xfrm>
              <a:off x="603943" y="637103"/>
              <a:ext cx="2536252" cy="57435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920"/>
                </a:lnSpc>
                <a:spcBef>
                  <a:spcPts val="0"/>
                </a:spcBef>
                <a:buFont typeface="Arial" panose="020B0604020202020204" pitchFamily="34" charset="0"/>
                <a:buNone/>
              </a:pPr>
              <a:r>
                <a:rPr lang="en-US" sz="1600" dirty="0">
                  <a:solidFill>
                    <a:schemeClr val="bg1"/>
                  </a:solidFill>
                  <a:cs typeface="Calibri Light" panose="020F0302020204030204" pitchFamily="34" charset="0"/>
                </a:rPr>
                <a:t>A Welcoming Society with Fair </a:t>
              </a:r>
              <a:br>
                <a:rPr lang="en-US" sz="1600" dirty="0">
                  <a:solidFill>
                    <a:schemeClr val="bg1"/>
                  </a:solidFill>
                  <a:cs typeface="Calibri Light" panose="020F0302020204030204" pitchFamily="34" charset="0"/>
                </a:rPr>
              </a:br>
              <a:r>
                <a:rPr lang="en-US" sz="1600" dirty="0">
                  <a:solidFill>
                    <a:schemeClr val="bg1"/>
                  </a:solidFill>
                  <a:cs typeface="Calibri Light" panose="020F0302020204030204" pitchFamily="34" charset="0"/>
                </a:rPr>
                <a:t>and Transparent Governance</a:t>
              </a:r>
            </a:p>
          </p:txBody>
        </p:sp>
        <p:sp>
          <p:nvSpPr>
            <p:cNvPr id="77" name="Round Diagonal Corner of Rectangle 76">
              <a:extLst>
                <a:ext uri="{FF2B5EF4-FFF2-40B4-BE49-F238E27FC236}">
                  <a16:creationId xmlns:a16="http://schemas.microsoft.com/office/drawing/2014/main" id="{EE1EC6EA-0D19-C0F0-DB0C-FC489DEACC98}"/>
                </a:ext>
              </a:extLst>
            </p:cNvPr>
            <p:cNvSpPr/>
            <p:nvPr/>
          </p:nvSpPr>
          <p:spPr>
            <a:xfrm flipH="1">
              <a:off x="603942" y="2305474"/>
              <a:ext cx="3159007" cy="1944216"/>
            </a:xfrm>
            <a:prstGeom prst="round2Diag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1" name="Text Placeholder 1">
              <a:extLst>
                <a:ext uri="{FF2B5EF4-FFF2-40B4-BE49-F238E27FC236}">
                  <a16:creationId xmlns:a16="http://schemas.microsoft.com/office/drawing/2014/main" id="{6224FAE8-48DE-C7D3-0282-961BC1F1678A}"/>
                </a:ext>
              </a:extLst>
            </p:cNvPr>
            <p:cNvSpPr txBox="1">
              <a:spLocks/>
            </p:cNvSpPr>
            <p:nvPr/>
          </p:nvSpPr>
          <p:spPr>
            <a:xfrm>
              <a:off x="603942" y="1458531"/>
              <a:ext cx="3098947" cy="48085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spcBef>
                  <a:spcPts val="0"/>
                </a:spcBef>
                <a:buFont typeface="Arial" panose="020B0604020202020204" pitchFamily="34" charset="0"/>
                <a:buNone/>
              </a:pPr>
              <a:r>
                <a:rPr lang="en-US" sz="1300" dirty="0">
                  <a:solidFill>
                    <a:srgbClr val="AE1022"/>
                  </a:solidFill>
                  <a:latin typeface="Calibri Light" panose="020F0302020204030204" pitchFamily="34" charset="0"/>
                  <a:cs typeface="Calibri Light" panose="020F0302020204030204" pitchFamily="34" charset="0"/>
                </a:rPr>
                <a:t>Nurture inclusivity, diversity and clear structures for collective decision-making</a:t>
              </a:r>
            </a:p>
          </p:txBody>
        </p:sp>
      </p:grpSp>
      <p:grpSp>
        <p:nvGrpSpPr>
          <p:cNvPr id="86" name="Group 85">
            <a:extLst>
              <a:ext uri="{FF2B5EF4-FFF2-40B4-BE49-F238E27FC236}">
                <a16:creationId xmlns:a16="http://schemas.microsoft.com/office/drawing/2014/main" id="{775CE8AD-CAB1-6A32-1107-F7A02DB82E0C}"/>
              </a:ext>
            </a:extLst>
          </p:cNvPr>
          <p:cNvGrpSpPr>
            <a:grpSpLocks noChangeAspect="1"/>
          </p:cNvGrpSpPr>
          <p:nvPr/>
        </p:nvGrpSpPr>
        <p:grpSpPr>
          <a:xfrm>
            <a:off x="4402800" y="540000"/>
            <a:ext cx="3605418" cy="4032448"/>
            <a:chOff x="4401410" y="483518"/>
            <a:chExt cx="3605418" cy="4032448"/>
          </a:xfrm>
        </p:grpSpPr>
        <p:sp>
          <p:nvSpPr>
            <p:cNvPr id="82" name="Round Diagonal Corner of Rectangle 81">
              <a:extLst>
                <a:ext uri="{FF2B5EF4-FFF2-40B4-BE49-F238E27FC236}">
                  <a16:creationId xmlns:a16="http://schemas.microsoft.com/office/drawing/2014/main" id="{A22052E8-37BA-A289-8262-4E41BBB356B4}"/>
                </a:ext>
              </a:extLst>
            </p:cNvPr>
            <p:cNvSpPr/>
            <p:nvPr/>
          </p:nvSpPr>
          <p:spPr>
            <a:xfrm flipH="1">
              <a:off x="4401413" y="483518"/>
              <a:ext cx="3605415" cy="4032448"/>
            </a:xfrm>
            <a:prstGeom prst="round2DiagRect">
              <a:avLst/>
            </a:prstGeom>
            <a:solidFill>
              <a:srgbClr val="23629E"/>
            </a:solidFill>
            <a:ln w="3175">
              <a:solidFill>
                <a:srgbClr val="23629E"/>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3" name="Round Diagonal Corner of Rectangle 82">
              <a:extLst>
                <a:ext uri="{FF2B5EF4-FFF2-40B4-BE49-F238E27FC236}">
                  <a16:creationId xmlns:a16="http://schemas.microsoft.com/office/drawing/2014/main" id="{8B230672-BEF4-2614-01B3-F0ED274F4C3C}"/>
                </a:ext>
              </a:extLst>
            </p:cNvPr>
            <p:cNvSpPr/>
            <p:nvPr/>
          </p:nvSpPr>
          <p:spPr>
            <a:xfrm flipH="1">
              <a:off x="4401410" y="1275606"/>
              <a:ext cx="3605415" cy="3240360"/>
            </a:xfrm>
            <a:prstGeom prst="round2DiagRect">
              <a:avLst/>
            </a:prstGeom>
            <a:solidFill>
              <a:schemeClr val="bg1"/>
            </a:solidFill>
            <a:ln w="3175">
              <a:solidFill>
                <a:srgbClr val="236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1" name="Text Placeholder 1">
              <a:extLst>
                <a:ext uri="{FF2B5EF4-FFF2-40B4-BE49-F238E27FC236}">
                  <a16:creationId xmlns:a16="http://schemas.microsoft.com/office/drawing/2014/main" id="{99A70373-8F5E-073C-B6D7-1A43DB6BDC14}"/>
                </a:ext>
              </a:extLst>
            </p:cNvPr>
            <p:cNvSpPr txBox="1">
              <a:spLocks/>
            </p:cNvSpPr>
            <p:nvPr/>
          </p:nvSpPr>
          <p:spPr>
            <a:xfrm>
              <a:off x="4666259" y="659437"/>
              <a:ext cx="2642046" cy="4804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spcBef>
                  <a:spcPts val="0"/>
                </a:spcBef>
                <a:buNone/>
              </a:pPr>
              <a:r>
                <a:rPr lang="en-GB" sz="1600" dirty="0">
                  <a:solidFill>
                    <a:schemeClr val="bg1"/>
                  </a:solidFill>
                  <a:effectLst/>
                  <a:cs typeface="Calibri Light" panose="020F0302020204030204" pitchFamily="34" charset="0"/>
                </a:rPr>
                <a:t>Trusted Knowledge </a:t>
              </a:r>
              <a:br>
                <a:rPr lang="en-GB" sz="1600" dirty="0">
                  <a:solidFill>
                    <a:schemeClr val="bg1"/>
                  </a:solidFill>
                  <a:effectLst/>
                  <a:cs typeface="Calibri Light" panose="020F0302020204030204" pitchFamily="34" charset="0"/>
                </a:rPr>
              </a:br>
              <a:r>
                <a:rPr lang="en-GB" sz="1600" dirty="0">
                  <a:solidFill>
                    <a:schemeClr val="bg1"/>
                  </a:solidFill>
                  <a:effectLst/>
                  <a:cs typeface="Calibri Light" panose="020F0302020204030204" pitchFamily="34" charset="0"/>
                </a:rPr>
                <a:t>Effectively Delivered</a:t>
              </a:r>
            </a:p>
          </p:txBody>
        </p:sp>
        <p:pic>
          <p:nvPicPr>
            <p:cNvPr id="38" name="Picture 37">
              <a:extLst>
                <a:ext uri="{FF2B5EF4-FFF2-40B4-BE49-F238E27FC236}">
                  <a16:creationId xmlns:a16="http://schemas.microsoft.com/office/drawing/2014/main" id="{09FF99D0-0FC8-AFA0-4333-F56DE393F7FE}"/>
                </a:ext>
              </a:extLst>
            </p:cNvPr>
            <p:cNvPicPr>
              <a:picLocks noChangeAspect="1"/>
            </p:cNvPicPr>
            <p:nvPr/>
          </p:nvPicPr>
          <p:blipFill>
            <a:blip r:embed="rId4"/>
            <a:stretch>
              <a:fillRect/>
            </a:stretch>
          </p:blipFill>
          <p:spPr>
            <a:xfrm>
              <a:off x="7221414" y="647684"/>
              <a:ext cx="492252" cy="492252"/>
            </a:xfrm>
            <a:prstGeom prst="rect">
              <a:avLst/>
            </a:prstGeom>
            <a:effectLst>
              <a:outerShdw blurRad="50800" dist="38100" dir="2700000" algn="tl" rotWithShape="0">
                <a:prstClr val="black">
                  <a:alpha val="40000"/>
                </a:prstClr>
              </a:outerShdw>
            </a:effectLst>
          </p:spPr>
        </p:pic>
        <p:sp>
          <p:nvSpPr>
            <p:cNvPr id="76" name="Round Diagonal Corner of Rectangle 75">
              <a:extLst>
                <a:ext uri="{FF2B5EF4-FFF2-40B4-BE49-F238E27FC236}">
                  <a16:creationId xmlns:a16="http://schemas.microsoft.com/office/drawing/2014/main" id="{34870D3B-419B-38B3-3887-C827B044BFE5}"/>
                </a:ext>
              </a:extLst>
            </p:cNvPr>
            <p:cNvSpPr/>
            <p:nvPr/>
          </p:nvSpPr>
          <p:spPr>
            <a:xfrm flipH="1">
              <a:off x="4666258" y="2305474"/>
              <a:ext cx="3033223" cy="1944216"/>
            </a:xfrm>
            <a:prstGeom prst="round2Diag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4" name="Text Placeholder 1">
              <a:extLst>
                <a:ext uri="{FF2B5EF4-FFF2-40B4-BE49-F238E27FC236}">
                  <a16:creationId xmlns:a16="http://schemas.microsoft.com/office/drawing/2014/main" id="{8C859F37-417E-51C9-08A5-49E86421F35B}"/>
                </a:ext>
              </a:extLst>
            </p:cNvPr>
            <p:cNvSpPr txBox="1">
              <a:spLocks/>
            </p:cNvSpPr>
            <p:nvPr/>
          </p:nvSpPr>
          <p:spPr>
            <a:xfrm>
              <a:off x="4666258" y="1411276"/>
              <a:ext cx="3047407" cy="81056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spcBef>
                  <a:spcPts val="0"/>
                </a:spcBef>
                <a:buNone/>
              </a:pPr>
              <a:r>
                <a:rPr lang="en-GB" sz="1300" dirty="0">
                  <a:solidFill>
                    <a:srgbClr val="23629E"/>
                  </a:solidFill>
                  <a:effectLst/>
                  <a:latin typeface="Calibri Light" panose="020F0302020204030204" pitchFamily="34" charset="0"/>
                  <a:cs typeface="Calibri Light" panose="020F0302020204030204" pitchFamily="34" charset="0"/>
                </a:rPr>
                <a:t>Provision of robust and unbiased, validated information in creative formats via communication channels adapted to the needs and preferences of a global audience</a:t>
              </a:r>
            </a:p>
          </p:txBody>
        </p:sp>
      </p:grpSp>
      <p:sp>
        <p:nvSpPr>
          <p:cNvPr id="2" name="TextBox 1">
            <a:extLst>
              <a:ext uri="{FF2B5EF4-FFF2-40B4-BE49-F238E27FC236}">
                <a16:creationId xmlns:a16="http://schemas.microsoft.com/office/drawing/2014/main" id="{A28A7758-3926-549F-CA88-41AB01725FE0}"/>
              </a:ext>
            </a:extLst>
          </p:cNvPr>
          <p:cNvSpPr txBox="1"/>
          <p:nvPr/>
        </p:nvSpPr>
        <p:spPr>
          <a:xfrm>
            <a:off x="1403648" y="4948594"/>
            <a:ext cx="6336704" cy="215444"/>
          </a:xfrm>
          <a:prstGeom prst="rect">
            <a:avLst/>
          </a:prstGeom>
          <a:noFill/>
        </p:spPr>
        <p:txBody>
          <a:bodyPr wrap="square">
            <a:spAutoFit/>
          </a:bodyPr>
          <a:lstStyle/>
          <a:p>
            <a:r>
              <a:rPr lang="fr-FR" sz="800" dirty="0">
                <a:effectLst/>
                <a:latin typeface="Calibri" panose="020F0502020204030204" pitchFamily="34" charset="0"/>
                <a:ea typeface="Calibri" panose="020F0502020204030204" pitchFamily="34" charset="0"/>
              </a:rPr>
              <a:t>©2023 </a:t>
            </a:r>
            <a:r>
              <a:rPr lang="fr-FR" sz="800" dirty="0" err="1">
                <a:effectLst/>
                <a:latin typeface="Calibri" panose="020F0502020204030204" pitchFamily="34" charset="0"/>
                <a:ea typeface="Calibri" panose="020F0502020204030204" pitchFamily="34" charset="0"/>
              </a:rPr>
              <a:t>European</a:t>
            </a:r>
            <a:r>
              <a:rPr lang="fr-FR" sz="800" dirty="0">
                <a:effectLst/>
                <a:latin typeface="Calibri" panose="020F0502020204030204" pitchFamily="34" charset="0"/>
                <a:ea typeface="Calibri" panose="020F0502020204030204" pitchFamily="34" charset="0"/>
              </a:rPr>
              <a:t> Society of Cardiology. </a:t>
            </a:r>
            <a:r>
              <a:rPr lang="en-US" sz="800" dirty="0">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p>
        </p:txBody>
      </p:sp>
    </p:spTree>
    <p:extLst>
      <p:ext uri="{BB962C8B-B14F-4D97-AF65-F5344CB8AC3E}">
        <p14:creationId xmlns:p14="http://schemas.microsoft.com/office/powerpoint/2010/main" val="117603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18082F93-B559-4E8D-6DF8-23DD47CA0E97}"/>
              </a:ext>
            </a:extLst>
          </p:cNvPr>
          <p:cNvGrpSpPr/>
          <p:nvPr/>
        </p:nvGrpSpPr>
        <p:grpSpPr>
          <a:xfrm>
            <a:off x="390519" y="540000"/>
            <a:ext cx="3605418" cy="4032448"/>
            <a:chOff x="390519" y="483518"/>
            <a:chExt cx="3605418" cy="4032448"/>
          </a:xfrm>
        </p:grpSpPr>
        <p:sp>
          <p:nvSpPr>
            <p:cNvPr id="18" name="Round Diagonal Corner of Rectangle 17">
              <a:extLst>
                <a:ext uri="{FF2B5EF4-FFF2-40B4-BE49-F238E27FC236}">
                  <a16:creationId xmlns:a16="http://schemas.microsoft.com/office/drawing/2014/main" id="{25737C44-13EF-472C-F3E3-16EDE881DA5E}"/>
                </a:ext>
              </a:extLst>
            </p:cNvPr>
            <p:cNvSpPr/>
            <p:nvPr/>
          </p:nvSpPr>
          <p:spPr>
            <a:xfrm flipH="1">
              <a:off x="390522" y="483518"/>
              <a:ext cx="3605415" cy="4032448"/>
            </a:xfrm>
            <a:prstGeom prst="round2DiagRect">
              <a:avLst/>
            </a:prstGeom>
            <a:solidFill>
              <a:srgbClr val="F07918"/>
            </a:solidFill>
            <a:ln w="3175">
              <a:solidFill>
                <a:srgbClr val="F07918"/>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9" name="Round Diagonal Corner of Rectangle 18">
              <a:extLst>
                <a:ext uri="{FF2B5EF4-FFF2-40B4-BE49-F238E27FC236}">
                  <a16:creationId xmlns:a16="http://schemas.microsoft.com/office/drawing/2014/main" id="{CA42206A-6BCB-A3F2-2C9E-718D6FB0B867}"/>
                </a:ext>
              </a:extLst>
            </p:cNvPr>
            <p:cNvSpPr/>
            <p:nvPr/>
          </p:nvSpPr>
          <p:spPr>
            <a:xfrm flipH="1">
              <a:off x="390519" y="1275606"/>
              <a:ext cx="3605415" cy="3240360"/>
            </a:xfrm>
            <a:prstGeom prst="round2DiagRect">
              <a:avLst/>
            </a:prstGeom>
            <a:solidFill>
              <a:schemeClr val="bg1"/>
            </a:solidFill>
            <a:ln w="3175">
              <a:solidFill>
                <a:srgbClr val="F079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2" name="Text Placeholder 1">
              <a:extLst>
                <a:ext uri="{FF2B5EF4-FFF2-40B4-BE49-F238E27FC236}">
                  <a16:creationId xmlns:a16="http://schemas.microsoft.com/office/drawing/2014/main" id="{DC8CCE3C-1E3D-9CD1-C792-BF03E9C04DD1}"/>
                </a:ext>
              </a:extLst>
            </p:cNvPr>
            <p:cNvSpPr txBox="1">
              <a:spLocks/>
            </p:cNvSpPr>
            <p:nvPr/>
          </p:nvSpPr>
          <p:spPr>
            <a:xfrm>
              <a:off x="603943" y="672248"/>
              <a:ext cx="2536252" cy="49225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GB" sz="1600" dirty="0">
                  <a:solidFill>
                    <a:schemeClr val="bg1"/>
                  </a:solidFill>
                  <a:effectLst/>
                  <a:cs typeface="Calibri Light" panose="020F0302020204030204" pitchFamily="34" charset="0"/>
                </a:rPr>
                <a:t>A Membership Experience Rich in Rewards and Benefits</a:t>
              </a:r>
            </a:p>
          </p:txBody>
        </p:sp>
        <p:sp>
          <p:nvSpPr>
            <p:cNvPr id="25" name="Round Diagonal Corner of Rectangle 24">
              <a:extLst>
                <a:ext uri="{FF2B5EF4-FFF2-40B4-BE49-F238E27FC236}">
                  <a16:creationId xmlns:a16="http://schemas.microsoft.com/office/drawing/2014/main" id="{F3BB23E6-F2BC-9E10-2244-FC43283B5275}"/>
                </a:ext>
              </a:extLst>
            </p:cNvPr>
            <p:cNvSpPr/>
            <p:nvPr/>
          </p:nvSpPr>
          <p:spPr>
            <a:xfrm>
              <a:off x="603942" y="2305474"/>
              <a:ext cx="3159007" cy="1944216"/>
            </a:xfrm>
            <a:prstGeom prst="round2DiagRect">
              <a:avLst>
                <a:gd name="adj1" fmla="val 0"/>
                <a:gd name="adj2" fmla="val 17103"/>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6" name="Text Placeholder 1">
              <a:extLst>
                <a:ext uri="{FF2B5EF4-FFF2-40B4-BE49-F238E27FC236}">
                  <a16:creationId xmlns:a16="http://schemas.microsoft.com/office/drawing/2014/main" id="{69E915F1-DBEE-4C40-C7A1-340B43789AF4}"/>
                </a:ext>
              </a:extLst>
            </p:cNvPr>
            <p:cNvSpPr txBox="1">
              <a:spLocks/>
            </p:cNvSpPr>
            <p:nvPr/>
          </p:nvSpPr>
          <p:spPr>
            <a:xfrm>
              <a:off x="603942" y="1402528"/>
              <a:ext cx="3098947" cy="763308"/>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buNone/>
              </a:pPr>
              <a:r>
                <a:rPr lang="en-GB" sz="1200" spc="-10" dirty="0">
                  <a:solidFill>
                    <a:srgbClr val="F07918"/>
                  </a:solidFill>
                  <a:effectLst/>
                  <a:latin typeface="Calibri Light" panose="020F0302020204030204" pitchFamily="34" charset="0"/>
                  <a:cs typeface="Calibri Light" panose="020F0302020204030204" pitchFamily="34" charset="0"/>
                </a:rPr>
                <a:t>Continue to build a strong community with valued year-round membership benefits for cardiovascular healthcare professionals in ESC National Cardiac Societies and across the world</a:t>
              </a:r>
            </a:p>
          </p:txBody>
        </p:sp>
        <p:pic>
          <p:nvPicPr>
            <p:cNvPr id="30" name="Picture 29">
              <a:extLst>
                <a:ext uri="{FF2B5EF4-FFF2-40B4-BE49-F238E27FC236}">
                  <a16:creationId xmlns:a16="http://schemas.microsoft.com/office/drawing/2014/main" id="{1F480CC9-FFB4-12FD-574B-EE62FDDDBD57}"/>
                </a:ext>
              </a:extLst>
            </p:cNvPr>
            <p:cNvPicPr>
              <a:picLocks noChangeAspect="1"/>
            </p:cNvPicPr>
            <p:nvPr/>
          </p:nvPicPr>
          <p:blipFill>
            <a:blip r:embed="rId3"/>
            <a:stretch>
              <a:fillRect/>
            </a:stretch>
          </p:blipFill>
          <p:spPr>
            <a:xfrm>
              <a:off x="3194658" y="648000"/>
              <a:ext cx="492252" cy="492252"/>
            </a:xfrm>
            <a:prstGeom prst="rect">
              <a:avLst/>
            </a:prstGeom>
            <a:effectLst>
              <a:outerShdw blurRad="50800" dist="38100" dir="2700000" algn="tl" rotWithShape="0">
                <a:prstClr val="black">
                  <a:alpha val="30000"/>
                </a:prstClr>
              </a:outerShdw>
            </a:effectLst>
          </p:spPr>
        </p:pic>
      </p:grpSp>
      <p:grpSp>
        <p:nvGrpSpPr>
          <p:cNvPr id="35" name="Group 34">
            <a:extLst>
              <a:ext uri="{FF2B5EF4-FFF2-40B4-BE49-F238E27FC236}">
                <a16:creationId xmlns:a16="http://schemas.microsoft.com/office/drawing/2014/main" id="{6EE0148C-A214-CC34-7D09-1A223BA740C3}"/>
              </a:ext>
            </a:extLst>
          </p:cNvPr>
          <p:cNvGrpSpPr/>
          <p:nvPr/>
        </p:nvGrpSpPr>
        <p:grpSpPr>
          <a:xfrm>
            <a:off x="4401410" y="540000"/>
            <a:ext cx="3605418" cy="4032448"/>
            <a:chOff x="4401410" y="483518"/>
            <a:chExt cx="3605418" cy="4032448"/>
          </a:xfrm>
        </p:grpSpPr>
        <p:sp>
          <p:nvSpPr>
            <p:cNvPr id="16" name="Round Diagonal Corner of Rectangle 15">
              <a:extLst>
                <a:ext uri="{FF2B5EF4-FFF2-40B4-BE49-F238E27FC236}">
                  <a16:creationId xmlns:a16="http://schemas.microsoft.com/office/drawing/2014/main" id="{A257CED9-F555-ED37-DE60-281A9D4F442A}"/>
                </a:ext>
              </a:extLst>
            </p:cNvPr>
            <p:cNvSpPr/>
            <p:nvPr/>
          </p:nvSpPr>
          <p:spPr>
            <a:xfrm flipH="1">
              <a:off x="4401413" y="483518"/>
              <a:ext cx="3605415" cy="4032448"/>
            </a:xfrm>
            <a:prstGeom prst="round2DiagRect">
              <a:avLst/>
            </a:prstGeom>
            <a:solidFill>
              <a:srgbClr val="01ABAA"/>
            </a:solidFill>
            <a:ln w="3175">
              <a:solidFill>
                <a:srgbClr val="01ABAA"/>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Round Diagonal Corner of Rectangle 16">
              <a:extLst>
                <a:ext uri="{FF2B5EF4-FFF2-40B4-BE49-F238E27FC236}">
                  <a16:creationId xmlns:a16="http://schemas.microsoft.com/office/drawing/2014/main" id="{BD719F9B-11E3-6D93-A9BA-090A090B835A}"/>
                </a:ext>
              </a:extLst>
            </p:cNvPr>
            <p:cNvSpPr/>
            <p:nvPr/>
          </p:nvSpPr>
          <p:spPr>
            <a:xfrm flipH="1">
              <a:off x="4401410" y="1275606"/>
              <a:ext cx="3605415" cy="3240360"/>
            </a:xfrm>
            <a:prstGeom prst="round2DiagRect">
              <a:avLst/>
            </a:prstGeom>
            <a:solidFill>
              <a:schemeClr val="bg1"/>
            </a:solidFill>
            <a:ln w="3175">
              <a:solidFill>
                <a:srgbClr val="01A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0" name="Text Placeholder 1">
              <a:extLst>
                <a:ext uri="{FF2B5EF4-FFF2-40B4-BE49-F238E27FC236}">
                  <a16:creationId xmlns:a16="http://schemas.microsoft.com/office/drawing/2014/main" id="{1BC118E0-BA47-1708-23AC-C24406BBDE97}"/>
                </a:ext>
              </a:extLst>
            </p:cNvPr>
            <p:cNvSpPr txBox="1">
              <a:spLocks/>
            </p:cNvSpPr>
            <p:nvPr/>
          </p:nvSpPr>
          <p:spPr>
            <a:xfrm>
              <a:off x="4666259" y="659437"/>
              <a:ext cx="2642046" cy="4804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US" sz="1600" i="0" u="none" strike="noStrike" baseline="0" dirty="0">
                  <a:solidFill>
                    <a:schemeClr val="bg1"/>
                  </a:solidFill>
                  <a:latin typeface="+mn-lt"/>
                </a:rPr>
                <a:t>A Focus on Person-</a:t>
              </a:r>
              <a:r>
                <a:rPr lang="en-US" sz="1600" i="0" u="none" strike="noStrike" baseline="0" dirty="0" err="1">
                  <a:solidFill>
                    <a:schemeClr val="bg1"/>
                  </a:solidFill>
                  <a:latin typeface="+mn-lt"/>
                </a:rPr>
                <a:t>Centred</a:t>
              </a:r>
              <a:r>
                <a:rPr lang="en-US" sz="1600" i="0" u="none" strike="noStrike" baseline="0" dirty="0">
                  <a:solidFill>
                    <a:schemeClr val="bg1"/>
                  </a:solidFill>
                  <a:latin typeface="+mn-lt"/>
                </a:rPr>
                <a:t> Healthcare</a:t>
              </a:r>
            </a:p>
          </p:txBody>
        </p:sp>
        <p:sp>
          <p:nvSpPr>
            <p:cNvPr id="24" name="Round Diagonal Corner of Rectangle 23">
              <a:extLst>
                <a:ext uri="{FF2B5EF4-FFF2-40B4-BE49-F238E27FC236}">
                  <a16:creationId xmlns:a16="http://schemas.microsoft.com/office/drawing/2014/main" id="{78611F38-7B9D-426B-F9EA-F71BA120BFDA}"/>
                </a:ext>
              </a:extLst>
            </p:cNvPr>
            <p:cNvSpPr/>
            <p:nvPr/>
          </p:nvSpPr>
          <p:spPr>
            <a:xfrm>
              <a:off x="4666258" y="2305474"/>
              <a:ext cx="3033223" cy="1944216"/>
            </a:xfrm>
            <a:prstGeom prst="round2DiagRect">
              <a:avLst>
                <a:gd name="adj1" fmla="val 0"/>
                <a:gd name="adj2" fmla="val 16034"/>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7" name="Text Placeholder 1">
              <a:extLst>
                <a:ext uri="{FF2B5EF4-FFF2-40B4-BE49-F238E27FC236}">
                  <a16:creationId xmlns:a16="http://schemas.microsoft.com/office/drawing/2014/main" id="{7ED3CFE5-3189-0A7C-7475-70497BE9E5F3}"/>
                </a:ext>
              </a:extLst>
            </p:cNvPr>
            <p:cNvSpPr txBox="1">
              <a:spLocks/>
            </p:cNvSpPr>
            <p:nvPr/>
          </p:nvSpPr>
          <p:spPr>
            <a:xfrm>
              <a:off x="4666258" y="1411276"/>
              <a:ext cx="3047407" cy="810563"/>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00"/>
                </a:lnSpc>
                <a:buNone/>
              </a:pPr>
              <a:r>
                <a:rPr lang="en-GB" sz="1300" dirty="0">
                  <a:solidFill>
                    <a:srgbClr val="01ABAA"/>
                  </a:solidFill>
                  <a:effectLst/>
                  <a:latin typeface="Calibri Light" panose="020F0302020204030204" pitchFamily="34" charset="0"/>
                  <a:cs typeface="Calibri Light" panose="020F0302020204030204" pitchFamily="34" charset="0"/>
                </a:rPr>
                <a:t>Emphasise the patient perspective in research, training and education, as well </a:t>
              </a:r>
              <a:br>
                <a:rPr lang="en-GB" sz="1300" dirty="0">
                  <a:solidFill>
                    <a:srgbClr val="01ABAA"/>
                  </a:solidFill>
                  <a:effectLst/>
                  <a:latin typeface="Calibri Light" panose="020F0302020204030204" pitchFamily="34" charset="0"/>
                  <a:cs typeface="Calibri Light" panose="020F0302020204030204" pitchFamily="34" charset="0"/>
                </a:rPr>
              </a:br>
              <a:r>
                <a:rPr lang="en-GB" sz="1300" dirty="0">
                  <a:solidFill>
                    <a:srgbClr val="01ABAA"/>
                  </a:solidFill>
                  <a:effectLst/>
                  <a:latin typeface="Calibri Light" panose="020F0302020204030204" pitchFamily="34" charset="0"/>
                  <a:cs typeface="Calibri Light" panose="020F0302020204030204" pitchFamily="34" charset="0"/>
                </a:rPr>
                <a:t>as guidelines and scientific documents</a:t>
              </a:r>
            </a:p>
          </p:txBody>
        </p:sp>
        <p:pic>
          <p:nvPicPr>
            <p:cNvPr id="33" name="Picture 32">
              <a:extLst>
                <a:ext uri="{FF2B5EF4-FFF2-40B4-BE49-F238E27FC236}">
                  <a16:creationId xmlns:a16="http://schemas.microsoft.com/office/drawing/2014/main" id="{8B7990C0-2C79-C12E-4078-8F855D69A30C}"/>
                </a:ext>
              </a:extLst>
            </p:cNvPr>
            <p:cNvPicPr>
              <a:picLocks noChangeAspect="1"/>
            </p:cNvPicPr>
            <p:nvPr/>
          </p:nvPicPr>
          <p:blipFill>
            <a:blip r:embed="rId5"/>
            <a:stretch>
              <a:fillRect/>
            </a:stretch>
          </p:blipFill>
          <p:spPr>
            <a:xfrm>
              <a:off x="7165314" y="648000"/>
              <a:ext cx="492252" cy="492252"/>
            </a:xfrm>
            <a:prstGeom prst="rect">
              <a:avLst/>
            </a:prstGeom>
            <a:effectLst>
              <a:outerShdw blurRad="50800" dist="38100" dir="2700000" algn="tl" rotWithShape="0">
                <a:prstClr val="black">
                  <a:alpha val="20000"/>
                </a:prstClr>
              </a:outerShdw>
            </a:effectLst>
          </p:spPr>
        </p:pic>
      </p:grpSp>
      <p:sp>
        <p:nvSpPr>
          <p:cNvPr id="2" name="TextBox 1">
            <a:extLst>
              <a:ext uri="{FF2B5EF4-FFF2-40B4-BE49-F238E27FC236}">
                <a16:creationId xmlns:a16="http://schemas.microsoft.com/office/drawing/2014/main" id="{3562E07A-ACA9-5803-BDE3-F4AEE150FB9C}"/>
              </a:ext>
            </a:extLst>
          </p:cNvPr>
          <p:cNvSpPr txBox="1"/>
          <p:nvPr/>
        </p:nvSpPr>
        <p:spPr>
          <a:xfrm>
            <a:off x="1403648" y="4948594"/>
            <a:ext cx="6336704" cy="215444"/>
          </a:xfrm>
          <a:prstGeom prst="rect">
            <a:avLst/>
          </a:prstGeom>
          <a:noFill/>
        </p:spPr>
        <p:txBody>
          <a:bodyPr wrap="square">
            <a:spAutoFit/>
          </a:bodyPr>
          <a:lstStyle/>
          <a:p>
            <a:r>
              <a:rPr lang="fr-FR" sz="800" dirty="0">
                <a:effectLst/>
                <a:latin typeface="Calibri" panose="020F0502020204030204" pitchFamily="34" charset="0"/>
                <a:ea typeface="Calibri" panose="020F0502020204030204" pitchFamily="34" charset="0"/>
              </a:rPr>
              <a:t>©2023 </a:t>
            </a:r>
            <a:r>
              <a:rPr lang="fr-FR" sz="800" dirty="0" err="1">
                <a:effectLst/>
                <a:latin typeface="Calibri" panose="020F0502020204030204" pitchFamily="34" charset="0"/>
                <a:ea typeface="Calibri" panose="020F0502020204030204" pitchFamily="34" charset="0"/>
              </a:rPr>
              <a:t>European</a:t>
            </a:r>
            <a:r>
              <a:rPr lang="fr-FR" sz="800" dirty="0">
                <a:effectLst/>
                <a:latin typeface="Calibri" panose="020F0502020204030204" pitchFamily="34" charset="0"/>
                <a:ea typeface="Calibri" panose="020F0502020204030204" pitchFamily="34" charset="0"/>
              </a:rPr>
              <a:t> Society of Cardiology. </a:t>
            </a:r>
            <a:r>
              <a:rPr lang="en-US" sz="800" dirty="0">
                <a:effectLst/>
                <a:latin typeface="Calibri" panose="020F0502020204030204" pitchFamily="34" charset="0"/>
                <a:ea typeface="Calibri" panose="020F0502020204030204" pitchFamily="34" charset="0"/>
              </a:rPr>
              <a:t>May not be reproduced, displayed, modified or distributed without explicit written permission from ESC.</a:t>
            </a:r>
            <a:endParaRPr lang="en-US" sz="800" dirty="0"/>
          </a:p>
        </p:txBody>
      </p:sp>
    </p:spTree>
    <p:extLst>
      <p:ext uri="{BB962C8B-B14F-4D97-AF65-F5344CB8AC3E}">
        <p14:creationId xmlns:p14="http://schemas.microsoft.com/office/powerpoint/2010/main" val="1033623952"/>
      </p:ext>
    </p:extLst>
  </p:cSld>
  <p:clrMapOvr>
    <a:masterClrMapping/>
  </p:clrMapOvr>
</p:sld>
</file>

<file path=ppt/theme/theme1.xml><?xml version="1.0" encoding="utf-8"?>
<a:theme xmlns:a="http://schemas.openxmlformats.org/drawingml/2006/main" name="ESC_PPT_Light_220817-16-9">
  <a:themeElements>
    <a:clrScheme name="ESC // branding 2017">
      <a:dk1>
        <a:sysClr val="windowText" lastClr="000000"/>
      </a:dk1>
      <a:lt1>
        <a:sysClr val="window" lastClr="FFFFFF"/>
      </a:lt1>
      <a:dk2>
        <a:srgbClr val="595959"/>
      </a:dk2>
      <a:lt2>
        <a:srgbClr val="F2F2F2"/>
      </a:lt2>
      <a:accent1>
        <a:srgbClr val="AE1022"/>
      </a:accent1>
      <a:accent2>
        <a:srgbClr val="552682"/>
      </a:accent2>
      <a:accent3>
        <a:srgbClr val="00ABAA"/>
      </a:accent3>
      <a:accent4>
        <a:srgbClr val="005694"/>
      </a:accent4>
      <a:accent5>
        <a:srgbClr val="FBB800"/>
      </a:accent5>
      <a:accent6>
        <a:srgbClr val="EF7918"/>
      </a:accent6>
      <a:hlink>
        <a:srgbClr val="F8B836"/>
      </a:hlink>
      <a:folHlink>
        <a:srgbClr val="F5832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lnRef>
        <a:fillRef idx="1">
          <a:schemeClr val="lt1"/>
        </a:fillRef>
        <a:effectRef idx="0">
          <a:schemeClr val="accent1"/>
        </a:effectRef>
        <a:fontRef idx="minor">
          <a:schemeClr val="dk1"/>
        </a:fontRef>
      </a:style>
    </a:spDef>
    <a:txDef>
      <a:spPr>
        <a:noFill/>
      </a:spPr>
      <a:bodyPr wrap="square" rtlCol="0">
        <a:spAutoFit/>
      </a:bodyPr>
      <a:lstStyle>
        <a:defPPr marL="38700" indent="0" algn="l" defTabSz="360000" rtl="0" eaLnBrk="1" latinLnBrk="0" hangingPunct="1">
          <a:spcBef>
            <a:spcPct val="20000"/>
          </a:spcBef>
          <a:buClr>
            <a:srgbClr val="C00000"/>
          </a:buClr>
          <a:buFont typeface="Arial" panose="020B0604020202020204" pitchFamily="34" charset="0"/>
          <a:buNone/>
          <a:defRPr sz="1600" b="1" i="0" kern="1200" dirty="0" smtClean="0">
            <a:solidFill>
              <a:schemeClr val="tx1"/>
            </a:solidFill>
            <a:latin typeface="+mn-lt"/>
            <a:ea typeface="+mn-ea"/>
          </a:defRPr>
        </a:defPPr>
      </a:lstStyle>
    </a:txDef>
  </a:objectDefaults>
  <a:extraClrSchemeLst/>
  <a:extLst>
    <a:ext uri="{05A4C25C-085E-4340-85A3-A5531E510DB2}">
      <thm15:themeFamily xmlns:thm15="http://schemas.microsoft.com/office/thememl/2012/main" name="ESC_PPT_GENERIC_12012021  -  Read-Only" id="{8CB5A6F9-0108-4F1C-927D-5872DF40D793}" vid="{717AFAD0-94CD-4965-A011-B2544BC0820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ESC_PPT_GENERIC_2021</Template>
  <TotalTime>3765</TotalTime>
  <Words>1795</Words>
  <Application>Microsoft Office PowerPoint</Application>
  <PresentationFormat>On-screen Show (16:9)</PresentationFormat>
  <Paragraphs>165</Paragraphs>
  <Slides>11</Slides>
  <Notes>3</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11</vt:i4>
      </vt:variant>
    </vt:vector>
  </HeadingPairs>
  <TitlesOfParts>
    <vt:vector size="20" baseType="lpstr">
      <vt:lpstr>Arial</vt:lpstr>
      <vt:lpstr>Calibri</vt:lpstr>
      <vt:lpstr>Calibri Light</vt:lpstr>
      <vt:lpstr>ESC_PPT_Light_220817-16-9</vt:lpstr>
      <vt:lpstr>1_Custom Design</vt:lpstr>
      <vt:lpstr>Custom Design</vt:lpstr>
      <vt:lpstr>2_Custom Design</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Ghislain DAVAL</dc:creator>
  <cp:lastModifiedBy>Laure-Emmanuelle PEYRET</cp:lastModifiedBy>
  <cp:revision>797</cp:revision>
  <dcterms:created xsi:type="dcterms:W3CDTF">2023-03-06T08:15:32Z</dcterms:created>
  <dcterms:modified xsi:type="dcterms:W3CDTF">2023-06-05T16:26:36Z</dcterms:modified>
</cp:coreProperties>
</file>